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80" r:id="rId15"/>
    <p:sldId id="281" r:id="rId16"/>
    <p:sldId id="286" r:id="rId17"/>
    <p:sldId id="285" r:id="rId18"/>
    <p:sldId id="284" r:id="rId19"/>
    <p:sldId id="283" r:id="rId20"/>
    <p:sldId id="282" r:id="rId21"/>
    <p:sldId id="293" r:id="rId22"/>
    <p:sldId id="298" r:id="rId23"/>
    <p:sldId id="299" r:id="rId24"/>
    <p:sldId id="292" r:id="rId25"/>
    <p:sldId id="291" r:id="rId26"/>
    <p:sldId id="294" r:id="rId27"/>
    <p:sldId id="290" r:id="rId28"/>
    <p:sldId id="289" r:id="rId29"/>
    <p:sldId id="288" r:id="rId30"/>
    <p:sldId id="297" r:id="rId31"/>
    <p:sldId id="300" r:id="rId32"/>
    <p:sldId id="302" r:id="rId33"/>
    <p:sldId id="314" r:id="rId34"/>
    <p:sldId id="312" r:id="rId35"/>
    <p:sldId id="303" r:id="rId36"/>
    <p:sldId id="306" r:id="rId37"/>
    <p:sldId id="305" r:id="rId38"/>
    <p:sldId id="304" r:id="rId39"/>
    <p:sldId id="307" r:id="rId40"/>
    <p:sldId id="309" r:id="rId41"/>
    <p:sldId id="311" r:id="rId42"/>
    <p:sldId id="308" r:id="rId43"/>
    <p:sldId id="315" r:id="rId44"/>
    <p:sldId id="318" r:id="rId45"/>
    <p:sldId id="317" r:id="rId46"/>
    <p:sldId id="31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541B61-BD57-40EF-B19D-283D30CBA009}" type="datetimeFigureOut">
              <a:rPr lang="en-US" smtClean="0"/>
              <a:pPr/>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41B61-BD57-40EF-B19D-283D30CBA009}" type="datetimeFigureOut">
              <a:rPr lang="en-US" smtClean="0"/>
              <a:pPr/>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41B61-BD57-40EF-B19D-283D30CBA009}" type="datetimeFigureOut">
              <a:rPr lang="en-US" smtClean="0"/>
              <a:pPr/>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41B61-BD57-40EF-B19D-283D30CBA009}" type="datetimeFigureOut">
              <a:rPr lang="en-US" smtClean="0"/>
              <a:pPr/>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541B61-BD57-40EF-B19D-283D30CBA009}" type="datetimeFigureOut">
              <a:rPr lang="en-US" smtClean="0"/>
              <a:pPr/>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41B61-BD57-40EF-B19D-283D30CBA009}" type="datetimeFigureOut">
              <a:rPr lang="en-US" smtClean="0"/>
              <a:pPr/>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541B61-BD57-40EF-B19D-283D30CBA009}" type="datetimeFigureOut">
              <a:rPr lang="en-US" smtClean="0"/>
              <a:pPr/>
              <a:t>6/11/2022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541B61-BD57-40EF-B19D-283D30CBA009}" type="datetimeFigureOut">
              <a:rPr lang="en-US" smtClean="0"/>
              <a:pPr/>
              <a:t>6/11/2022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41B61-BD57-40EF-B19D-283D30CBA009}" type="datetimeFigureOut">
              <a:rPr lang="en-US" smtClean="0"/>
              <a:pPr/>
              <a:t>6/11/2022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41B61-BD57-40EF-B19D-283D30CBA009}" type="datetimeFigureOut">
              <a:rPr lang="en-US" smtClean="0"/>
              <a:pPr/>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41B61-BD57-40EF-B19D-283D30CBA009}" type="datetimeFigureOut">
              <a:rPr lang="en-US" smtClean="0"/>
              <a:pPr/>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7B054-F3D8-40CA-B984-46D211029E5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41B61-BD57-40EF-B19D-283D30CBA009}" type="datetimeFigureOut">
              <a:rPr lang="en-US" smtClean="0"/>
              <a:pPr/>
              <a:t>6/11/2022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7B054-F3D8-40CA-B984-46D211029E5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elprocus.com/cathode-ray-tub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8077200" cy="304799"/>
          </a:xfrm>
        </p:spPr>
        <p:txBody>
          <a:bodyPr>
            <a:noAutofit/>
          </a:bodyPr>
          <a:lstStyle/>
          <a:p>
            <a:pPr algn="l"/>
            <a:r>
              <a:rPr lang="en-US" sz="2400" dirty="0" smtClean="0">
                <a:latin typeface="Times New Roman" pitchFamily="18" charset="0"/>
                <a:cs typeface="Times New Roman" pitchFamily="18" charset="0"/>
              </a:rPr>
              <a:t>UNIT 3                                                                        8 </a:t>
            </a:r>
            <a:r>
              <a:rPr lang="en-US" sz="2400" dirty="0" err="1" smtClean="0">
                <a:latin typeface="Times New Roman" pitchFamily="18" charset="0"/>
                <a:cs typeface="Times New Roman" pitchFamily="18" charset="0"/>
              </a:rPr>
              <a:t>Hrs</a:t>
            </a:r>
            <a:endParaRPr lang="en-US" sz="2400" dirty="0">
              <a:latin typeface="Times New Roman" pitchFamily="18" charset="0"/>
              <a:cs typeface="Times New Roman" pitchFamily="18" charset="0"/>
            </a:endParaRPr>
          </a:p>
        </p:txBody>
      </p:sp>
      <p:sp>
        <p:nvSpPr>
          <p:cNvPr id="3" name="Subtitle 2"/>
          <p:cNvSpPr>
            <a:spLocks noGrp="1"/>
          </p:cNvSpPr>
          <p:nvPr>
            <p:ph type="subTitle" idx="1"/>
          </p:nvPr>
        </p:nvSpPr>
        <p:spPr>
          <a:xfrm>
            <a:off x="685800" y="1219200"/>
            <a:ext cx="8077200" cy="4419600"/>
          </a:xfrm>
        </p:spPr>
        <p:txBody>
          <a:bodyPr>
            <a:normAutofit/>
          </a:bodyPr>
          <a:lstStyle/>
          <a:p>
            <a:pPr algn="l"/>
            <a:r>
              <a:rPr lang="en-IN" sz="2800" b="1" dirty="0">
                <a:latin typeface="Times New Roman" panose="02020603050405020304" pitchFamily="18" charset="0"/>
                <a:cs typeface="Times New Roman" panose="02020603050405020304" pitchFamily="18" charset="0"/>
              </a:rPr>
              <a:t>Programming timers 0 and 1 in 8051 C</a:t>
            </a:r>
            <a:r>
              <a:rPr lang="en-IN" sz="2800" dirty="0">
                <a:latin typeface="Times New Roman" panose="02020603050405020304" pitchFamily="18" charset="0"/>
                <a:cs typeface="Times New Roman" panose="02020603050405020304" pitchFamily="18" charset="0"/>
              </a:rPr>
              <a:t>, Basics of serial communication, Serial port programming </a:t>
            </a:r>
            <a:r>
              <a:rPr lang="en-IN" dirty="0"/>
              <a:t>in C, LCD interfacing, DAC interfacing, and Sensor interfacing.</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pPr algn="l"/>
            <a:endParaRPr lang="en-US"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stretch>
            <a:fillRect/>
          </a:stretch>
        </p:blipFill>
        <p:spPr>
          <a:xfrm>
            <a:off x="457200" y="685800"/>
            <a:ext cx="8229600"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pPr algn="l"/>
            <a:endParaRPr lang="en-US"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stretch>
            <a:fillRect/>
          </a:stretch>
        </p:blipFill>
        <p:spPr>
          <a:xfrm>
            <a:off x="457200" y="609600"/>
            <a:ext cx="8229600" cy="5638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endParaRPr lang="en-US"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stretch>
            <a:fillRect/>
          </a:stretch>
        </p:blipFill>
        <p:spPr>
          <a:xfrm>
            <a:off x="457200" y="914400"/>
            <a:ext cx="8229600" cy="5181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457200" y="457200"/>
            <a:ext cx="8229600" cy="6019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18"/>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457200" y="476672"/>
            <a:ext cx="8229600" cy="590465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548680"/>
            <a:ext cx="8050085" cy="5577483"/>
          </a:xfrm>
          <a:prstGeom prst="rect">
            <a:avLst/>
          </a:prstGeom>
        </p:spPr>
      </p:pic>
    </p:spTree>
    <p:extLst>
      <p:ext uri="{BB962C8B-B14F-4D97-AF65-F5344CB8AC3E}">
        <p14:creationId xmlns:p14="http://schemas.microsoft.com/office/powerpoint/2010/main" val="586694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457200" y="476672"/>
            <a:ext cx="8229600" cy="5760640"/>
          </a:xfrm>
          <a:prstGeom prst="rect">
            <a:avLst/>
          </a:prstGeom>
        </p:spPr>
      </p:pic>
    </p:spTree>
    <p:extLst>
      <p:ext uri="{BB962C8B-B14F-4D97-AF65-F5344CB8AC3E}">
        <p14:creationId xmlns:p14="http://schemas.microsoft.com/office/powerpoint/2010/main" val="3285969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20688"/>
            <a:ext cx="8050085" cy="5505475"/>
          </a:xfrm>
          <a:prstGeom prst="rect">
            <a:avLst/>
          </a:prstGeom>
        </p:spPr>
      </p:pic>
    </p:spTree>
    <p:extLst>
      <p:ext uri="{BB962C8B-B14F-4D97-AF65-F5344CB8AC3E}">
        <p14:creationId xmlns:p14="http://schemas.microsoft.com/office/powerpoint/2010/main" val="61441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US" dirty="0" smtClean="0"/>
              <a:t> </a:t>
            </a:r>
            <a:r>
              <a:rPr lang="en-US" dirty="0"/>
              <a:t>it gets rid of the start and stop bits and places the byte in SBUF </a:t>
            </a:r>
            <a:r>
              <a:rPr lang="en-US" dirty="0" smtClean="0"/>
              <a:t>register. </a:t>
            </a:r>
          </a:p>
          <a:p>
            <a:pPr algn="just"/>
            <a:r>
              <a:rPr lang="en-US" dirty="0" smtClean="0"/>
              <a:t>It </a:t>
            </a:r>
            <a:r>
              <a:rPr lang="en-US" dirty="0"/>
              <a:t>raises the RI flag bit to indicate that a byte has been received and should be picked up before it is </a:t>
            </a:r>
            <a:r>
              <a:rPr lang="en-US" dirty="0" smtClean="0"/>
              <a:t>lost.</a:t>
            </a:r>
          </a:p>
          <a:p>
            <a:pPr algn="just"/>
            <a:r>
              <a:rPr lang="en-US" dirty="0" smtClean="0"/>
              <a:t>RI </a:t>
            </a:r>
            <a:r>
              <a:rPr lang="en-US" dirty="0"/>
              <a:t>is raised halfway through the stop </a:t>
            </a:r>
            <a:r>
              <a:rPr lang="en-US" dirty="0" smtClean="0"/>
              <a:t>bit.</a:t>
            </a:r>
            <a:endParaRPr lang="en-IN" dirty="0"/>
          </a:p>
        </p:txBody>
      </p:sp>
    </p:spTree>
    <p:extLst>
      <p:ext uri="{BB962C8B-B14F-4D97-AF65-F5344CB8AC3E}">
        <p14:creationId xmlns:p14="http://schemas.microsoft.com/office/powerpoint/2010/main" val="1777936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Autofit/>
          </a:bodyPr>
          <a:lstStyle/>
          <a:p>
            <a:r>
              <a:rPr lang="en-US" sz="2800" dirty="0">
                <a:latin typeface="Times New Roman" panose="02020603050405020304" pitchFamily="18" charset="0"/>
                <a:cs typeface="Times New Roman" panose="02020603050405020304" pitchFamily="18" charset="0"/>
              </a:rPr>
              <a:t>In programming the 8051 to transfer character bytes serially</a:t>
            </a:r>
            <a:endParaRPr lang="en-IN"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52736"/>
            <a:ext cx="8229600" cy="5073427"/>
          </a:xfrm>
        </p:spPr>
        <p:txBody>
          <a:bodyPr>
            <a:normAutofit fontScale="92500"/>
          </a:bodyPr>
          <a:lstStyle/>
          <a:p>
            <a:pPr marL="0" indent="0">
              <a:buNone/>
            </a:pPr>
            <a:r>
              <a:rPr lang="en-US" sz="2400" dirty="0"/>
              <a:t>1. TMOD register is loaded with the value 20H, indicating the use of timer 1 in mode 2 (8-bit auto-reload) to set baud </a:t>
            </a:r>
            <a:r>
              <a:rPr lang="en-US" sz="2400" dirty="0" smtClean="0"/>
              <a:t>rate.</a:t>
            </a:r>
          </a:p>
          <a:p>
            <a:pPr marL="0" indent="0">
              <a:buNone/>
            </a:pPr>
            <a:r>
              <a:rPr lang="en-US" sz="2400" dirty="0" smtClean="0"/>
              <a:t> </a:t>
            </a:r>
            <a:r>
              <a:rPr lang="en-US" sz="2400" dirty="0"/>
              <a:t>2. The TH1 is loaded with one of the values to </a:t>
            </a:r>
            <a:r>
              <a:rPr lang="en-US" sz="2400" dirty="0" smtClean="0">
                <a:latin typeface="Times New Roman" panose="02020603050405020304" pitchFamily="18" charset="0"/>
                <a:cs typeface="Times New Roman" panose="02020603050405020304" pitchFamily="18" charset="0"/>
              </a:rPr>
              <a:t>set </a:t>
            </a:r>
            <a:r>
              <a:rPr lang="en-US" sz="2400" dirty="0">
                <a:latin typeface="Times New Roman" panose="02020603050405020304" pitchFamily="18" charset="0"/>
                <a:cs typeface="Times New Roman" panose="02020603050405020304" pitchFamily="18" charset="0"/>
              </a:rPr>
              <a:t>baud rate for serial data </a:t>
            </a:r>
            <a:r>
              <a:rPr lang="en-US" sz="2400" dirty="0" smtClean="0">
                <a:latin typeface="Times New Roman" panose="02020603050405020304" pitchFamily="18" charset="0"/>
                <a:cs typeface="Times New Roman" panose="02020603050405020304" pitchFamily="18" charset="0"/>
              </a:rPr>
              <a:t>transfer.</a:t>
            </a:r>
          </a:p>
          <a:p>
            <a:pPr marL="0" indent="0">
              <a:buNone/>
            </a:pPr>
            <a:r>
              <a:rPr lang="en-US" sz="2400" dirty="0" smtClean="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The SCON register is loaded with the value 50H, indicating serial mode 1, where an 8- bit data is framed with start and stop </a:t>
            </a:r>
            <a:r>
              <a:rPr lang="en-US" sz="2400" dirty="0" smtClean="0">
                <a:latin typeface="Times New Roman" panose="02020603050405020304" pitchFamily="18" charset="0"/>
                <a:cs typeface="Times New Roman" panose="02020603050405020304" pitchFamily="18" charset="0"/>
              </a:rPr>
              <a:t>bits.</a:t>
            </a:r>
          </a:p>
          <a:p>
            <a:pPr marL="0" indent="0">
              <a:buNone/>
            </a:pPr>
            <a:r>
              <a:rPr lang="en-US" sz="2400" dirty="0" smtClean="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TR1 is set to 1 to start timer </a:t>
            </a:r>
            <a:r>
              <a:rPr lang="en-US" sz="2400" dirty="0" smtClean="0">
                <a:latin typeface="Times New Roman" panose="02020603050405020304" pitchFamily="18" charset="0"/>
                <a:cs typeface="Times New Roman" panose="02020603050405020304" pitchFamily="18" charset="0"/>
              </a:rPr>
              <a:t>1. </a:t>
            </a:r>
          </a:p>
          <a:p>
            <a:pPr marL="0" indent="0">
              <a:buNone/>
            </a:pPr>
            <a:r>
              <a:rPr lang="en-US" sz="2400" dirty="0" smtClean="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TI is cleared by CLR TI </a:t>
            </a:r>
            <a:r>
              <a:rPr lang="en-US" sz="2400" dirty="0" smtClean="0">
                <a:latin typeface="Times New Roman" panose="02020603050405020304" pitchFamily="18" charset="0"/>
                <a:cs typeface="Times New Roman" panose="02020603050405020304" pitchFamily="18" charset="0"/>
              </a:rPr>
              <a:t>instruction.</a:t>
            </a:r>
          </a:p>
          <a:p>
            <a:pPr marL="0" indent="0">
              <a:buNone/>
            </a:pPr>
            <a:r>
              <a:rPr lang="en-US" sz="2400" dirty="0" smtClean="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The character byte to be transferred serially is written into SBUF </a:t>
            </a:r>
            <a:r>
              <a:rPr lang="en-US" sz="2400" dirty="0" smtClean="0">
                <a:latin typeface="Times New Roman" panose="02020603050405020304" pitchFamily="18" charset="0"/>
                <a:cs typeface="Times New Roman" panose="02020603050405020304" pitchFamily="18" charset="0"/>
              </a:rPr>
              <a:t>register.</a:t>
            </a:r>
          </a:p>
          <a:p>
            <a:pPr marL="0" indent="0">
              <a:buNone/>
            </a:pPr>
            <a:r>
              <a:rPr lang="en-US" sz="2400" dirty="0" smtClean="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 The TI flag bit is monitored with the use of instruction JNB </a:t>
            </a:r>
            <a:r>
              <a:rPr lang="en-US" sz="2400" dirty="0" err="1">
                <a:latin typeface="Times New Roman" panose="02020603050405020304" pitchFamily="18" charset="0"/>
                <a:cs typeface="Times New Roman" panose="02020603050405020304" pitchFamily="18" charset="0"/>
              </a:rPr>
              <a:t>TI,xx</a:t>
            </a:r>
            <a:r>
              <a:rPr lang="en-US" sz="2400" dirty="0">
                <a:latin typeface="Times New Roman" panose="02020603050405020304" pitchFamily="18" charset="0"/>
                <a:cs typeface="Times New Roman" panose="02020603050405020304" pitchFamily="18" charset="0"/>
              </a:rPr>
              <a:t> to see if the character has been transferred </a:t>
            </a:r>
            <a:r>
              <a:rPr lang="en-US" sz="2400" dirty="0" smtClean="0">
                <a:latin typeface="Times New Roman" panose="02020603050405020304" pitchFamily="18" charset="0"/>
                <a:cs typeface="Times New Roman" panose="02020603050405020304" pitchFamily="18" charset="0"/>
              </a:rPr>
              <a:t>completely.</a:t>
            </a:r>
          </a:p>
          <a:p>
            <a:pPr marL="0" indent="0">
              <a:buNone/>
            </a:pPr>
            <a:r>
              <a:rPr lang="en-US" sz="2400" dirty="0" smtClean="0">
                <a:latin typeface="Times New Roman" panose="02020603050405020304" pitchFamily="18" charset="0"/>
                <a:cs typeface="Times New Roman" panose="02020603050405020304" pitchFamily="18" charset="0"/>
              </a:rPr>
              <a:t>8</a:t>
            </a:r>
            <a:r>
              <a:rPr lang="en-US" sz="2400" dirty="0">
                <a:latin typeface="Times New Roman" panose="02020603050405020304" pitchFamily="18" charset="0"/>
                <a:cs typeface="Times New Roman" panose="02020603050405020304" pitchFamily="18" charset="0"/>
              </a:rPr>
              <a:t>. To transfer the next byte, go to step 5</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6837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pPr algn="l"/>
            <a:r>
              <a:rPr lang="en-IN" sz="2800" dirty="0">
                <a:latin typeface="Times New Roman" panose="02020603050405020304" pitchFamily="18" charset="0"/>
                <a:cs typeface="Times New Roman" panose="02020603050405020304" pitchFamily="18" charset="0"/>
              </a:rPr>
              <a:t>Basics of serial communication</a:t>
            </a:r>
            <a:endParaRPr lang="en-US" sz="2800" dirty="0">
              <a:latin typeface="Times New Roman" pitchFamily="18" charset="0"/>
              <a:cs typeface="Times New Roman" pitchFamily="18" charset="0"/>
            </a:endParaRPr>
          </a:p>
        </p:txBody>
      </p:sp>
      <p:pic>
        <p:nvPicPr>
          <p:cNvPr id="5" name="Content Placeholder 4"/>
          <p:cNvPicPr>
            <a:picLocks noGrp="1" noChangeAspect="1"/>
          </p:cNvPicPr>
          <p:nvPr>
            <p:ph idx="1"/>
          </p:nvPr>
        </p:nvPicPr>
        <p:blipFill>
          <a:blip r:embed="rId2"/>
          <a:stretch>
            <a:fillRect/>
          </a:stretch>
        </p:blipFill>
        <p:spPr>
          <a:xfrm>
            <a:off x="457200" y="762000"/>
            <a:ext cx="8229600" cy="56388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457200" y="404664"/>
            <a:ext cx="8202247" cy="5904656"/>
          </a:xfrm>
          <a:prstGeom prst="rect">
            <a:avLst/>
          </a:prstGeom>
        </p:spPr>
      </p:pic>
    </p:spTree>
    <p:extLst>
      <p:ext uri="{BB962C8B-B14F-4D97-AF65-F5344CB8AC3E}">
        <p14:creationId xmlns:p14="http://schemas.microsoft.com/office/powerpoint/2010/main" val="4111503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20688"/>
            <a:ext cx="8050085" cy="5505475"/>
          </a:xfrm>
          <a:prstGeom prst="rect">
            <a:avLst/>
          </a:prstGeom>
        </p:spPr>
      </p:pic>
    </p:spTree>
    <p:extLst>
      <p:ext uri="{BB962C8B-B14F-4D97-AF65-F5344CB8AC3E}">
        <p14:creationId xmlns:p14="http://schemas.microsoft.com/office/powerpoint/2010/main" val="31537845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a:p>
        </p:txBody>
      </p:sp>
      <p:pic>
        <p:nvPicPr>
          <p:cNvPr id="4" name="Content Placeholder 3"/>
          <p:cNvPicPr>
            <a:picLocks noGrp="1" noChangeAspect="1"/>
          </p:cNvPicPr>
          <p:nvPr>
            <p:ph idx="1"/>
          </p:nvPr>
        </p:nvPicPr>
        <p:blipFill>
          <a:blip r:embed="rId2"/>
          <a:stretch>
            <a:fillRect/>
          </a:stretch>
        </p:blipFill>
        <p:spPr>
          <a:xfrm>
            <a:off x="546957" y="476672"/>
            <a:ext cx="8050085" cy="5649491"/>
          </a:xfrm>
          <a:prstGeom prst="rect">
            <a:avLst/>
          </a:prstGeom>
        </p:spPr>
      </p:pic>
    </p:spTree>
    <p:extLst>
      <p:ext uri="{BB962C8B-B14F-4D97-AF65-F5344CB8AC3E}">
        <p14:creationId xmlns:p14="http://schemas.microsoft.com/office/powerpoint/2010/main" val="95984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20688"/>
            <a:ext cx="8050085" cy="5505475"/>
          </a:xfrm>
          <a:prstGeom prst="rect">
            <a:avLst/>
          </a:prstGeom>
        </p:spPr>
      </p:pic>
    </p:spTree>
    <p:extLst>
      <p:ext uri="{BB962C8B-B14F-4D97-AF65-F5344CB8AC3E}">
        <p14:creationId xmlns:p14="http://schemas.microsoft.com/office/powerpoint/2010/main" val="3615326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20688"/>
            <a:ext cx="8050085" cy="5505475"/>
          </a:xfrm>
          <a:prstGeom prst="rect">
            <a:avLst/>
          </a:prstGeom>
        </p:spPr>
      </p:pic>
    </p:spTree>
    <p:extLst>
      <p:ext uri="{BB962C8B-B14F-4D97-AF65-F5344CB8AC3E}">
        <p14:creationId xmlns:p14="http://schemas.microsoft.com/office/powerpoint/2010/main" val="4684897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20688"/>
            <a:ext cx="8050085" cy="5505475"/>
          </a:xfrm>
          <a:prstGeom prst="rect">
            <a:avLst/>
          </a:prstGeom>
        </p:spPr>
      </p:pic>
    </p:spTree>
    <p:extLst>
      <p:ext uri="{BB962C8B-B14F-4D97-AF65-F5344CB8AC3E}">
        <p14:creationId xmlns:p14="http://schemas.microsoft.com/office/powerpoint/2010/main" val="750276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92696"/>
            <a:ext cx="8050085" cy="5433467"/>
          </a:xfrm>
          <a:prstGeom prst="rect">
            <a:avLst/>
          </a:prstGeom>
        </p:spPr>
      </p:pic>
    </p:spTree>
    <p:extLst>
      <p:ext uri="{BB962C8B-B14F-4D97-AF65-F5344CB8AC3E}">
        <p14:creationId xmlns:p14="http://schemas.microsoft.com/office/powerpoint/2010/main" val="3175574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764704"/>
            <a:ext cx="8050085" cy="5361459"/>
          </a:xfrm>
          <a:prstGeom prst="rect">
            <a:avLst/>
          </a:prstGeom>
        </p:spPr>
      </p:pic>
    </p:spTree>
    <p:extLst>
      <p:ext uri="{BB962C8B-B14F-4D97-AF65-F5344CB8AC3E}">
        <p14:creationId xmlns:p14="http://schemas.microsoft.com/office/powerpoint/2010/main" val="1223376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92696"/>
            <a:ext cx="8050085" cy="5433467"/>
          </a:xfrm>
          <a:prstGeom prst="rect">
            <a:avLst/>
          </a:prstGeom>
        </p:spPr>
      </p:pic>
    </p:spTree>
    <p:extLst>
      <p:ext uri="{BB962C8B-B14F-4D97-AF65-F5344CB8AC3E}">
        <p14:creationId xmlns:p14="http://schemas.microsoft.com/office/powerpoint/2010/main" val="22723202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692696"/>
            <a:ext cx="8050085" cy="5433467"/>
          </a:xfrm>
          <a:prstGeom prst="rect">
            <a:avLst/>
          </a:prstGeom>
        </p:spPr>
      </p:pic>
    </p:spTree>
    <p:extLst>
      <p:ext uri="{BB962C8B-B14F-4D97-AF65-F5344CB8AC3E}">
        <p14:creationId xmlns:p14="http://schemas.microsoft.com/office/powerpoint/2010/main" val="2151327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IN" dirty="0" err="1"/>
              <a:t>cont</a:t>
            </a:r>
            <a:r>
              <a:rPr lang="en-IN" dirty="0" smtClean="0"/>
              <a:t>’</a:t>
            </a:r>
            <a:endParaRPr lang="en-US" dirty="0"/>
          </a:p>
        </p:txBody>
      </p:sp>
      <p:sp>
        <p:nvSpPr>
          <p:cNvPr id="3" name="Content Placeholder 2"/>
          <p:cNvSpPr>
            <a:spLocks noGrp="1"/>
          </p:cNvSpPr>
          <p:nvPr>
            <p:ph idx="1"/>
          </p:nvPr>
        </p:nvSpPr>
        <p:spPr>
          <a:xfrm>
            <a:off x="457200" y="762000"/>
            <a:ext cx="8229600" cy="5364163"/>
          </a:xfrm>
        </p:spPr>
        <p:txBody>
          <a:bodyPr>
            <a:normAutofit/>
          </a:bodyPr>
          <a:lstStyle/>
          <a:p>
            <a:pPr algn="just"/>
            <a:r>
              <a:rPr lang="en-US" sz="2400" dirty="0">
                <a:latin typeface="Times New Roman" panose="02020603050405020304" pitchFamily="18" charset="0"/>
                <a:cs typeface="Times New Roman" panose="02020603050405020304" pitchFamily="18" charset="0"/>
              </a:rPr>
              <a:t>At the transmitting end, the byte of data must be converted to serial bits using parallel-in-serial-out shift </a:t>
            </a:r>
            <a:r>
              <a:rPr lang="en-US" sz="2400" dirty="0" smtClean="0">
                <a:latin typeface="Times New Roman" panose="02020603050405020304" pitchFamily="18" charset="0"/>
                <a:cs typeface="Times New Roman" panose="02020603050405020304" pitchFamily="18" charset="0"/>
              </a:rPr>
              <a:t>register. </a:t>
            </a:r>
          </a:p>
          <a:p>
            <a:pPr algn="just"/>
            <a:r>
              <a:rPr lang="en-US" sz="2400" dirty="0" smtClean="0">
                <a:latin typeface="Times New Roman" panose="02020603050405020304" pitchFamily="18" charset="0"/>
                <a:cs typeface="Times New Roman" panose="02020603050405020304" pitchFamily="18" charset="0"/>
              </a:rPr>
              <a:t>At </a:t>
            </a:r>
            <a:r>
              <a:rPr lang="en-US" sz="2400" dirty="0">
                <a:latin typeface="Times New Roman" panose="02020603050405020304" pitchFamily="18" charset="0"/>
                <a:cs typeface="Times New Roman" panose="02020603050405020304" pitchFamily="18" charset="0"/>
              </a:rPr>
              <a:t>the receiving end, there is a </a:t>
            </a:r>
            <a:r>
              <a:rPr lang="en-US" sz="2400" dirty="0" smtClean="0">
                <a:latin typeface="Times New Roman" panose="02020603050405020304" pitchFamily="18" charset="0"/>
                <a:cs typeface="Times New Roman" panose="02020603050405020304" pitchFamily="18" charset="0"/>
              </a:rPr>
              <a:t>serial-in-parallel-out </a:t>
            </a:r>
            <a:r>
              <a:rPr lang="en-US" sz="2400" dirty="0">
                <a:latin typeface="Times New Roman" panose="02020603050405020304" pitchFamily="18" charset="0"/>
                <a:cs typeface="Times New Roman" panose="02020603050405020304" pitchFamily="18" charset="0"/>
              </a:rPr>
              <a:t>shift register to receive the serial data and pack them into </a:t>
            </a:r>
            <a:r>
              <a:rPr lang="en-US" sz="2400" dirty="0" smtClean="0">
                <a:latin typeface="Times New Roman" panose="02020603050405020304" pitchFamily="18" charset="0"/>
                <a:cs typeface="Times New Roman" panose="02020603050405020304" pitchFamily="18" charset="0"/>
              </a:rPr>
              <a:t>byte. When </a:t>
            </a:r>
            <a:r>
              <a:rPr lang="en-US" sz="2400" dirty="0">
                <a:latin typeface="Times New Roman" panose="02020603050405020304" pitchFamily="18" charset="0"/>
                <a:cs typeface="Times New Roman" panose="02020603050405020304" pitchFamily="18" charset="0"/>
              </a:rPr>
              <a:t>the distance is short, the digital signal can be transferred as it is on a simple wire and requires no </a:t>
            </a:r>
            <a:r>
              <a:rPr lang="en-US" sz="2400" dirty="0" smtClean="0">
                <a:latin typeface="Times New Roman" panose="02020603050405020304" pitchFamily="18" charset="0"/>
                <a:cs typeface="Times New Roman" panose="02020603050405020304" pitchFamily="18" charset="0"/>
              </a:rPr>
              <a:t>modulation. </a:t>
            </a:r>
          </a:p>
          <a:p>
            <a:pPr algn="just"/>
            <a:r>
              <a:rPr lang="en-US" sz="2400" dirty="0" smtClean="0">
                <a:latin typeface="Times New Roman" panose="02020603050405020304" pitchFamily="18" charset="0"/>
                <a:cs typeface="Times New Roman" panose="02020603050405020304" pitchFamily="18" charset="0"/>
              </a:rPr>
              <a:t>If </a:t>
            </a:r>
            <a:r>
              <a:rPr lang="en-US" sz="2400" dirty="0">
                <a:latin typeface="Times New Roman" panose="02020603050405020304" pitchFamily="18" charset="0"/>
                <a:cs typeface="Times New Roman" panose="02020603050405020304" pitchFamily="18" charset="0"/>
              </a:rPr>
              <a:t>data is to be transferred on the telephone line, it must be </a:t>
            </a:r>
            <a:r>
              <a:rPr lang="en-US" sz="2400" dirty="0" smtClean="0">
                <a:latin typeface="Times New Roman" panose="02020603050405020304" pitchFamily="18" charset="0"/>
                <a:cs typeface="Times New Roman" panose="02020603050405020304" pitchFamily="18" charset="0"/>
              </a:rPr>
              <a:t>converted </a:t>
            </a:r>
            <a:r>
              <a:rPr lang="en-US" sz="2400" dirty="0">
                <a:latin typeface="Times New Roman" panose="02020603050405020304" pitchFamily="18" charset="0"/>
                <a:cs typeface="Times New Roman" panose="02020603050405020304" pitchFamily="18" charset="0"/>
              </a:rPr>
              <a:t>from 0s and 1s to audio </a:t>
            </a:r>
            <a:r>
              <a:rPr lang="en-US" sz="2400" dirty="0" smtClean="0">
                <a:latin typeface="Times New Roman" panose="02020603050405020304" pitchFamily="18" charset="0"/>
                <a:cs typeface="Times New Roman" panose="02020603050405020304" pitchFamily="18" charset="0"/>
              </a:rPr>
              <a:t>tones. This </a:t>
            </a:r>
            <a:r>
              <a:rPr lang="en-US" sz="2400" dirty="0">
                <a:latin typeface="Times New Roman" panose="02020603050405020304" pitchFamily="18" charset="0"/>
                <a:cs typeface="Times New Roman" panose="02020603050405020304" pitchFamily="18" charset="0"/>
              </a:rPr>
              <a:t>conversion is performed by a device called a modem, </a:t>
            </a:r>
            <a:r>
              <a:rPr lang="en-US" sz="2400" b="1" dirty="0">
                <a:latin typeface="Times New Roman" panose="02020603050405020304" pitchFamily="18" charset="0"/>
                <a:cs typeface="Times New Roman" panose="02020603050405020304" pitchFamily="18" charset="0"/>
              </a:rPr>
              <a:t>“Modulator/demodulator</a:t>
            </a:r>
            <a:r>
              <a:rPr lang="en-US" sz="2400" b="1" dirty="0" smtClean="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18"/>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546957" y="548680"/>
            <a:ext cx="8050085" cy="5577483"/>
          </a:xfrm>
          <a:prstGeom prst="rect">
            <a:avLst/>
          </a:prstGeom>
        </p:spPr>
      </p:pic>
    </p:spTree>
    <p:extLst>
      <p:ext uri="{BB962C8B-B14F-4D97-AF65-F5344CB8AC3E}">
        <p14:creationId xmlns:p14="http://schemas.microsoft.com/office/powerpoint/2010/main" val="1158455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49896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dirty="0" smtClean="0"/>
              <a:t>Interfacing of LCD</a:t>
            </a:r>
            <a:endParaRPr lang="en-IN" dirty="0"/>
          </a:p>
        </p:txBody>
      </p:sp>
      <p:sp>
        <p:nvSpPr>
          <p:cNvPr id="3" name="Content Placeholder 2"/>
          <p:cNvSpPr>
            <a:spLocks noGrp="1"/>
          </p:cNvSpPr>
          <p:nvPr>
            <p:ph idx="1"/>
          </p:nvPr>
        </p:nvSpPr>
        <p:spPr>
          <a:xfrm>
            <a:off x="457200" y="836712"/>
            <a:ext cx="8229600" cy="5289451"/>
          </a:xfrm>
        </p:spPr>
        <p:txBody>
          <a:bodyPr>
            <a:normAutofit/>
          </a:bodyPr>
          <a:lstStyle/>
          <a:p>
            <a:pPr algn="just" fontAlgn="base"/>
            <a:r>
              <a:rPr lang="en-US" sz="2400" dirty="0">
                <a:latin typeface="Times New Roman" panose="02020603050405020304" pitchFamily="18" charset="0"/>
                <a:cs typeface="Times New Roman" panose="02020603050405020304" pitchFamily="18" charset="0"/>
              </a:rPr>
              <a:t>A liquid crystal display or LCD draws its definition from its name itself. It is a combination of two states of matter, the solid and the liquid. </a:t>
            </a:r>
            <a:endParaRPr lang="en-US" sz="2400" dirty="0" smtClean="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LCD </a:t>
            </a:r>
            <a:r>
              <a:rPr lang="en-US" sz="2400" dirty="0">
                <a:latin typeface="Times New Roman" panose="02020603050405020304" pitchFamily="18" charset="0"/>
                <a:cs typeface="Times New Roman" panose="02020603050405020304" pitchFamily="18" charset="0"/>
              </a:rPr>
              <a:t>uses a liquid crystal to produce a visible image. Liquid crystal displays are super-thin technology display screens that are generally used in laptop computer screens, TVs, cell phones, and portable video games. </a:t>
            </a:r>
            <a:endParaRPr lang="en-US" sz="2400" dirty="0" smtClean="0">
              <a:latin typeface="Times New Roman" panose="02020603050405020304" pitchFamily="18" charset="0"/>
              <a:cs typeface="Times New Roman" panose="02020603050405020304" pitchFamily="18" charset="0"/>
            </a:endParaRPr>
          </a:p>
          <a:p>
            <a:pPr algn="just" fontAlgn="base"/>
            <a:r>
              <a:rPr lang="en-US" sz="2400" dirty="0" smtClean="0">
                <a:latin typeface="Times New Roman" panose="02020603050405020304" pitchFamily="18" charset="0"/>
                <a:cs typeface="Times New Roman" panose="02020603050405020304" pitchFamily="18" charset="0"/>
              </a:rPr>
              <a:t>LCD’s </a:t>
            </a:r>
            <a:r>
              <a:rPr lang="en-US" sz="2400" dirty="0">
                <a:latin typeface="Times New Roman" panose="02020603050405020304" pitchFamily="18" charset="0"/>
                <a:cs typeface="Times New Roman" panose="02020603050405020304" pitchFamily="18" charset="0"/>
              </a:rPr>
              <a:t>technologies allow displays to be much thinner when compared to a </a:t>
            </a:r>
            <a:r>
              <a:rPr lang="en-US" sz="2400" dirty="0">
                <a:latin typeface="Times New Roman" panose="02020603050405020304" pitchFamily="18" charset="0"/>
                <a:cs typeface="Times New Roman" panose="02020603050405020304" pitchFamily="18" charset="0"/>
                <a:hlinkClick r:id="rId2"/>
              </a:rPr>
              <a:t>cathode ray tube</a:t>
            </a:r>
            <a:r>
              <a:rPr lang="en-US" sz="2400" dirty="0">
                <a:latin typeface="Times New Roman" panose="02020603050405020304" pitchFamily="18" charset="0"/>
                <a:cs typeface="Times New Roman" panose="02020603050405020304" pitchFamily="18" charset="0"/>
              </a:rPr>
              <a:t> (CRT) technology.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029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sp>
        <p:nvSpPr>
          <p:cNvPr id="3" name="Content Placeholder 2"/>
          <p:cNvSpPr>
            <a:spLocks noGrp="1"/>
          </p:cNvSpPr>
          <p:nvPr>
            <p:ph idx="1"/>
          </p:nvPr>
        </p:nvSpPr>
        <p:spPr>
          <a:xfrm>
            <a:off x="457200" y="692696"/>
            <a:ext cx="8229600" cy="5433467"/>
          </a:xfrm>
        </p:spPr>
        <p:txBody>
          <a:bodyPr>
            <a:normAutofit fontScale="70000" lnSpcReduction="20000"/>
          </a:bodyPr>
          <a:lstStyle/>
          <a:p>
            <a:pPr marL="0" indent="0" fontAlgn="base">
              <a:buNone/>
            </a:pPr>
            <a:r>
              <a:rPr lang="en-US" b="1" dirty="0">
                <a:latin typeface="Times New Roman" panose="02020603050405020304" pitchFamily="18" charset="0"/>
                <a:cs typeface="Times New Roman" panose="02020603050405020304" pitchFamily="18" charset="0"/>
              </a:rPr>
              <a:t>Advantages</a:t>
            </a:r>
          </a:p>
          <a:p>
            <a:pPr fontAlgn="base"/>
            <a:r>
              <a:rPr lang="en-US" dirty="0" smtClean="0">
                <a:latin typeface="Times New Roman" panose="02020603050405020304" pitchFamily="18" charset="0"/>
                <a:cs typeface="Times New Roman" panose="02020603050405020304" pitchFamily="18" charset="0"/>
              </a:rPr>
              <a:t>LCD’s </a:t>
            </a:r>
            <a:r>
              <a:rPr lang="en-US" dirty="0">
                <a:latin typeface="Times New Roman" panose="02020603050405020304" pitchFamily="18" charset="0"/>
                <a:cs typeface="Times New Roman" panose="02020603050405020304" pitchFamily="18" charset="0"/>
              </a:rPr>
              <a:t>consumes less amount of power compared to CRT and LED</a:t>
            </a:r>
          </a:p>
          <a:p>
            <a:pPr fontAlgn="base"/>
            <a:r>
              <a:rPr lang="en-US" dirty="0">
                <a:latin typeface="Times New Roman" panose="02020603050405020304" pitchFamily="18" charset="0"/>
                <a:cs typeface="Times New Roman" panose="02020603050405020304" pitchFamily="18" charset="0"/>
              </a:rPr>
              <a:t>LCD’s are consist of some microwatts for display in comparison to some mill watts for LED’s</a:t>
            </a:r>
          </a:p>
          <a:p>
            <a:pPr fontAlgn="base"/>
            <a:r>
              <a:rPr lang="en-US" dirty="0">
                <a:latin typeface="Times New Roman" panose="02020603050405020304" pitchFamily="18" charset="0"/>
                <a:cs typeface="Times New Roman" panose="02020603050405020304" pitchFamily="18" charset="0"/>
              </a:rPr>
              <a:t>LCDs are of low cost</a:t>
            </a:r>
          </a:p>
          <a:p>
            <a:pPr fontAlgn="base"/>
            <a:r>
              <a:rPr lang="en-US" dirty="0">
                <a:latin typeface="Times New Roman" panose="02020603050405020304" pitchFamily="18" charset="0"/>
                <a:cs typeface="Times New Roman" panose="02020603050405020304" pitchFamily="18" charset="0"/>
              </a:rPr>
              <a:t>Provides excellent contrast</a:t>
            </a:r>
          </a:p>
          <a:p>
            <a:pPr fontAlgn="base"/>
            <a:r>
              <a:rPr lang="en-US" dirty="0">
                <a:latin typeface="Times New Roman" panose="02020603050405020304" pitchFamily="18" charset="0"/>
                <a:cs typeface="Times New Roman" panose="02020603050405020304" pitchFamily="18" charset="0"/>
              </a:rPr>
              <a:t>LCD’s are thinner and lighter when compared to cathode-ray tube and LED</a:t>
            </a:r>
          </a:p>
          <a:p>
            <a:pPr marL="0" indent="0" fontAlgn="base">
              <a:buNone/>
            </a:pPr>
            <a:endParaRPr lang="en-US" b="1" dirty="0" smtClean="0">
              <a:latin typeface="Times New Roman" panose="02020603050405020304" pitchFamily="18" charset="0"/>
              <a:cs typeface="Times New Roman" panose="02020603050405020304" pitchFamily="18" charset="0"/>
            </a:endParaRPr>
          </a:p>
          <a:p>
            <a:pPr marL="0" indent="0" fontAlgn="base">
              <a:buNone/>
            </a:pPr>
            <a:r>
              <a:rPr lang="en-US" b="1" dirty="0" smtClean="0">
                <a:latin typeface="Times New Roman" panose="02020603050405020304" pitchFamily="18" charset="0"/>
                <a:cs typeface="Times New Roman" panose="02020603050405020304" pitchFamily="18" charset="0"/>
              </a:rPr>
              <a:t>Disadvantages</a:t>
            </a:r>
            <a:endParaRPr lang="en-US" b="1" dirty="0">
              <a:latin typeface="Times New Roman" panose="02020603050405020304" pitchFamily="18" charset="0"/>
              <a:cs typeface="Times New Roman" panose="02020603050405020304" pitchFamily="18" charset="0"/>
            </a:endParaRPr>
          </a:p>
          <a:p>
            <a:pPr fontAlgn="base"/>
            <a:r>
              <a:rPr lang="en-US" dirty="0" smtClean="0">
                <a:latin typeface="Times New Roman" panose="02020603050405020304" pitchFamily="18" charset="0"/>
                <a:cs typeface="Times New Roman" panose="02020603050405020304" pitchFamily="18" charset="0"/>
              </a:rPr>
              <a:t>Require </a:t>
            </a:r>
            <a:r>
              <a:rPr lang="en-US" dirty="0">
                <a:latin typeface="Times New Roman" panose="02020603050405020304" pitchFamily="18" charset="0"/>
                <a:cs typeface="Times New Roman" panose="02020603050405020304" pitchFamily="18" charset="0"/>
              </a:rPr>
              <a:t>additional light sources</a:t>
            </a:r>
          </a:p>
          <a:p>
            <a:pPr fontAlgn="base"/>
            <a:r>
              <a:rPr lang="en-US" dirty="0">
                <a:latin typeface="Times New Roman" panose="02020603050405020304" pitchFamily="18" charset="0"/>
                <a:cs typeface="Times New Roman" panose="02020603050405020304" pitchFamily="18" charset="0"/>
              </a:rPr>
              <a:t>Range of temperature is limited for operation</a:t>
            </a:r>
          </a:p>
          <a:p>
            <a:pPr fontAlgn="base"/>
            <a:r>
              <a:rPr lang="en-US" dirty="0">
                <a:latin typeface="Times New Roman" panose="02020603050405020304" pitchFamily="18" charset="0"/>
                <a:cs typeface="Times New Roman" panose="02020603050405020304" pitchFamily="18" charset="0"/>
              </a:rPr>
              <a:t>Low reliability</a:t>
            </a:r>
          </a:p>
          <a:p>
            <a:pPr fontAlgn="base"/>
            <a:r>
              <a:rPr lang="en-US" dirty="0">
                <a:latin typeface="Times New Roman" panose="02020603050405020304" pitchFamily="18" charset="0"/>
                <a:cs typeface="Times New Roman" panose="02020603050405020304" pitchFamily="18" charset="0"/>
              </a:rPr>
              <a:t>Speed is very low</a:t>
            </a:r>
          </a:p>
          <a:p>
            <a:pPr fontAlgn="base"/>
            <a:r>
              <a:rPr lang="en-US" dirty="0">
                <a:latin typeface="Times New Roman" panose="02020603050405020304" pitchFamily="18" charset="0"/>
                <a:cs typeface="Times New Roman" panose="02020603050405020304" pitchFamily="18" charset="0"/>
              </a:rPr>
              <a:t>LCD’s need an AC drive</a:t>
            </a:r>
          </a:p>
          <a:p>
            <a:endParaRPr lang="en-IN" dirty="0"/>
          </a:p>
        </p:txBody>
      </p:sp>
    </p:spTree>
    <p:extLst>
      <p:ext uri="{BB962C8B-B14F-4D97-AF65-F5344CB8AC3E}">
        <p14:creationId xmlns:p14="http://schemas.microsoft.com/office/powerpoint/2010/main" val="3310765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74042"/>
          </a:xfrm>
        </p:spPr>
        <p:txBody>
          <a:bodyPr>
            <a:normAutofit fontScale="90000"/>
          </a:bodyPr>
          <a:lstStyle/>
          <a:p>
            <a:endParaRPr lang="en-IN" dirty="0"/>
          </a:p>
        </p:txBody>
      </p:sp>
      <p:sp>
        <p:nvSpPr>
          <p:cNvPr id="3" name="Content Placeholder 2"/>
          <p:cNvSpPr>
            <a:spLocks noGrp="1"/>
          </p:cNvSpPr>
          <p:nvPr>
            <p:ph idx="1"/>
          </p:nvPr>
        </p:nvSpPr>
        <p:spPr>
          <a:xfrm>
            <a:off x="457200" y="836712"/>
            <a:ext cx="8229600" cy="5289451"/>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LCD is very commonly used electronic display module and having a wide range of applications such as calculators, laptops, mobile phones etc. </a:t>
            </a:r>
          </a:p>
          <a:p>
            <a:pPr algn="just"/>
            <a:r>
              <a:rPr lang="en-US" sz="2400" dirty="0">
                <a:latin typeface="Times New Roman" panose="02020603050405020304" pitchFamily="18" charset="0"/>
                <a:cs typeface="Times New Roman" panose="02020603050405020304" pitchFamily="18" charset="0"/>
              </a:rPr>
              <a:t>16×2 character is very basic module which is commonly used in electronics devices and projects.</a:t>
            </a:r>
          </a:p>
          <a:p>
            <a:pPr algn="just"/>
            <a:r>
              <a:rPr lang="en-US" sz="2400" dirty="0">
                <a:latin typeface="Times New Roman" panose="02020603050405020304" pitchFamily="18" charset="0"/>
                <a:cs typeface="Times New Roman" panose="02020603050405020304" pitchFamily="18" charset="0"/>
              </a:rPr>
              <a:t>It can display 2 lines of 16 characters.</a:t>
            </a:r>
          </a:p>
          <a:p>
            <a:pPr algn="just"/>
            <a:r>
              <a:rPr lang="en-US" sz="2400" dirty="0">
                <a:latin typeface="Times New Roman" panose="02020603050405020304" pitchFamily="18" charset="0"/>
                <a:cs typeface="Times New Roman" panose="02020603050405020304" pitchFamily="18" charset="0"/>
              </a:rPr>
              <a:t>Each character is displayed using 5×7 or 5×10 pixel matrix.</a:t>
            </a:r>
          </a:p>
          <a:p>
            <a:pPr algn="just"/>
            <a:r>
              <a:rPr lang="en-US" sz="2200" dirty="0">
                <a:latin typeface="Times New Roman" panose="02020603050405020304" pitchFamily="18" charset="0"/>
                <a:cs typeface="Times New Roman" panose="02020603050405020304" pitchFamily="18" charset="0"/>
              </a:rPr>
              <a:t>LCD can be interfaced with microcontroller in 4 Bit or 8 Bit mode. </a:t>
            </a:r>
          </a:p>
          <a:p>
            <a:pPr algn="just"/>
            <a:r>
              <a:rPr lang="en-US" sz="2200" dirty="0">
                <a:latin typeface="Times New Roman" panose="02020603050405020304" pitchFamily="18" charset="0"/>
                <a:cs typeface="Times New Roman" panose="02020603050405020304" pitchFamily="18" charset="0"/>
              </a:rPr>
              <a:t>These differs in how data is sent to LCD. </a:t>
            </a:r>
          </a:p>
          <a:p>
            <a:pPr algn="just"/>
            <a:r>
              <a:rPr lang="en-US" sz="2200" dirty="0">
                <a:latin typeface="Times New Roman" panose="02020603050405020304" pitchFamily="18" charset="0"/>
                <a:cs typeface="Times New Roman" panose="02020603050405020304" pitchFamily="18" charset="0"/>
              </a:rPr>
              <a:t>In 8 bit mode to write a character, 8 bit ASCII data is sent through the data lines D0 – D7 and data strobe is given through EN of the LCD. </a:t>
            </a:r>
          </a:p>
          <a:p>
            <a:pPr algn="just"/>
            <a:r>
              <a:rPr lang="en-US" sz="2200" dirty="0">
                <a:latin typeface="Times New Roman" panose="02020603050405020304" pitchFamily="18" charset="0"/>
                <a:cs typeface="Times New Roman" panose="02020603050405020304" pitchFamily="18" charset="0"/>
              </a:rPr>
              <a:t>LCD commands which are also 8 bit are written to LCD in similar way.</a:t>
            </a:r>
          </a:p>
          <a:p>
            <a:endParaRPr lang="en-IN" sz="2200" dirty="0">
              <a:latin typeface="Times New Roman" panose="02020603050405020304" pitchFamily="18" charset="0"/>
              <a:cs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4217061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sp>
        <p:nvSpPr>
          <p:cNvPr id="3" name="Content Placeholder 2"/>
          <p:cNvSpPr>
            <a:spLocks noGrp="1"/>
          </p:cNvSpPr>
          <p:nvPr>
            <p:ph idx="1"/>
          </p:nvPr>
        </p:nvSpPr>
        <p:spPr>
          <a:xfrm>
            <a:off x="457200" y="620688"/>
            <a:ext cx="8229600" cy="5505475"/>
          </a:xfrm>
        </p:spPr>
        <p:txBody>
          <a:bodyPr>
            <a:normAutofit/>
          </a:bodyPr>
          <a:lstStyle/>
          <a:p>
            <a:pPr algn="just"/>
            <a:r>
              <a:rPr lang="en-US" sz="2600" dirty="0">
                <a:latin typeface="Times New Roman" panose="02020603050405020304" pitchFamily="18" charset="0"/>
                <a:cs typeface="Times New Roman" panose="02020603050405020304" pitchFamily="18" charset="0"/>
              </a:rPr>
              <a:t>4 Bit Mode uses only 4 data lines D4 – D7. </a:t>
            </a:r>
          </a:p>
          <a:p>
            <a:pPr algn="just"/>
            <a:r>
              <a:rPr lang="en-US" sz="2600" dirty="0">
                <a:latin typeface="Times New Roman" panose="02020603050405020304" pitchFamily="18" charset="0"/>
                <a:cs typeface="Times New Roman" panose="02020603050405020304" pitchFamily="18" charset="0"/>
              </a:rPr>
              <a:t>In this mode 8 bit character ASCII data and command data are divided into two parts and send sequentially through data lines.</a:t>
            </a:r>
          </a:p>
          <a:p>
            <a:pPr algn="just"/>
            <a:r>
              <a:rPr lang="en-US" sz="2600" dirty="0">
                <a:latin typeface="Times New Roman" panose="02020603050405020304" pitchFamily="18" charset="0"/>
                <a:cs typeface="Times New Roman" panose="02020603050405020304" pitchFamily="18" charset="0"/>
              </a:rPr>
              <a:t> The idea of 4 bit communication is used save pins of microcontroller. </a:t>
            </a:r>
          </a:p>
          <a:p>
            <a:pPr algn="just"/>
            <a:r>
              <a:rPr lang="en-US" sz="2600" dirty="0">
                <a:latin typeface="Times New Roman" panose="02020603050405020304" pitchFamily="18" charset="0"/>
                <a:cs typeface="Times New Roman" panose="02020603050405020304" pitchFamily="18" charset="0"/>
              </a:rPr>
              <a:t>4 bit communication is a bit slower than 8 bit communication but this speed difference can be neglected since LCDs are slow speed devices. </a:t>
            </a:r>
          </a:p>
          <a:p>
            <a:pPr algn="just"/>
            <a:r>
              <a:rPr lang="en-US" sz="2600" dirty="0">
                <a:latin typeface="Times New Roman" panose="02020603050405020304" pitchFamily="18" charset="0"/>
                <a:cs typeface="Times New Roman" panose="02020603050405020304" pitchFamily="18" charset="0"/>
              </a:rPr>
              <a:t>Thus 4 bit mode data transfer is most commonly used.</a:t>
            </a:r>
          </a:p>
          <a:p>
            <a:endParaRPr lang="en-IN" dirty="0"/>
          </a:p>
        </p:txBody>
      </p:sp>
    </p:spTree>
    <p:extLst>
      <p:ext uri="{BB962C8B-B14F-4D97-AF65-F5344CB8AC3E}">
        <p14:creationId xmlns:p14="http://schemas.microsoft.com/office/powerpoint/2010/main" val="430386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2034"/>
          </a:xfrm>
        </p:spPr>
        <p:txBody>
          <a:bodyPr>
            <a:normAutofit fontScale="90000"/>
          </a:bodyPr>
          <a:lstStyle/>
          <a:p>
            <a:endParaRPr lang="en-IN" dirty="0"/>
          </a:p>
        </p:txBody>
      </p:sp>
      <p:sp>
        <p:nvSpPr>
          <p:cNvPr id="3" name="Content Placeholder 2"/>
          <p:cNvSpPr>
            <a:spLocks noGrp="1"/>
          </p:cNvSpPr>
          <p:nvPr>
            <p:ph idx="1"/>
          </p:nvPr>
        </p:nvSpPr>
        <p:spPr>
          <a:xfrm>
            <a:off x="457200" y="764704"/>
            <a:ext cx="8229600" cy="5361459"/>
          </a:xfrm>
        </p:spPr>
        <p:txBody>
          <a:bodyPr>
            <a:normAutofit fontScale="85000" lnSpcReduction="20000"/>
          </a:bodyPr>
          <a:lstStyle/>
          <a:p>
            <a:pPr algn="just"/>
            <a:r>
              <a:rPr lang="en-US" sz="2800" dirty="0">
                <a:latin typeface="Times New Roman" panose="02020603050405020304" pitchFamily="18" charset="0"/>
                <a:cs typeface="Times New Roman" panose="02020603050405020304" pitchFamily="18" charset="0"/>
              </a:rPr>
              <a:t>Lcd4_Init () : These function will initialize the LCD module which is connected to pins defined by following bit addressable variables</a:t>
            </a:r>
            <a:r>
              <a:rPr lang="en-US" sz="2800" dirty="0" smtClean="0">
                <a:latin typeface="Times New Roman" panose="02020603050405020304" pitchFamily="18" charset="0"/>
                <a:cs typeface="Times New Roman" panose="02020603050405020304" pitchFamily="18" charset="0"/>
              </a:rPr>
              <a:t>.</a:t>
            </a:r>
          </a:p>
          <a:p>
            <a:pPr marL="0" indent="0" algn="just">
              <a:buNone/>
            </a:pP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//LCD Module Connections</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RS(Register Select) = P2^7;</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EN (Enable)            = P2^6;</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R/W(Read/Write)    = P2.5;</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Data D4                  = P2^0;</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Data D5                  = P2^1;</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Data D6                  = P2^2;</a:t>
            </a:r>
          </a:p>
          <a:p>
            <a:pPr algn="just">
              <a:buNone/>
            </a:pPr>
            <a:r>
              <a:rPr lang="en-US" sz="2800" dirty="0" err="1">
                <a:latin typeface="Times New Roman" panose="02020603050405020304" pitchFamily="18" charset="0"/>
                <a:cs typeface="Times New Roman" panose="02020603050405020304" pitchFamily="18" charset="0"/>
              </a:rPr>
              <a:t>sbit</a:t>
            </a:r>
            <a:r>
              <a:rPr lang="en-US" sz="2800" dirty="0">
                <a:latin typeface="Times New Roman" panose="02020603050405020304" pitchFamily="18" charset="0"/>
                <a:cs typeface="Times New Roman" panose="02020603050405020304" pitchFamily="18" charset="0"/>
              </a:rPr>
              <a:t> Data D7                  = P2^3;</a:t>
            </a:r>
          </a:p>
          <a:p>
            <a:pPr algn="just">
              <a:buNone/>
            </a:pPr>
            <a:r>
              <a:rPr lang="en-US" sz="2800" dirty="0">
                <a:latin typeface="Times New Roman" panose="02020603050405020304" pitchFamily="18" charset="0"/>
                <a:cs typeface="Times New Roman" panose="02020603050405020304" pitchFamily="18" charset="0"/>
              </a:rPr>
              <a:t>Data D0, D1, D2, D3      = No connection</a:t>
            </a:r>
          </a:p>
          <a:p>
            <a:pPr algn="just">
              <a:buNone/>
            </a:pPr>
            <a:r>
              <a:rPr lang="en-US" sz="2800" dirty="0">
                <a:latin typeface="Times New Roman" panose="02020603050405020304" pitchFamily="18" charset="0"/>
                <a:cs typeface="Times New Roman" panose="02020603050405020304" pitchFamily="18" charset="0"/>
              </a:rPr>
              <a:t>//End LCD Module Connections</a:t>
            </a:r>
          </a:p>
          <a:p>
            <a:endParaRPr lang="en-IN" dirty="0"/>
          </a:p>
        </p:txBody>
      </p:sp>
    </p:spTree>
    <p:extLst>
      <p:ext uri="{BB962C8B-B14F-4D97-AF65-F5344CB8AC3E}">
        <p14:creationId xmlns:p14="http://schemas.microsoft.com/office/powerpoint/2010/main" val="119450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sp>
        <p:nvSpPr>
          <p:cNvPr id="3" name="Content Placeholder 2"/>
          <p:cNvSpPr>
            <a:spLocks noGrp="1"/>
          </p:cNvSpPr>
          <p:nvPr>
            <p:ph idx="1"/>
          </p:nvPr>
        </p:nvSpPr>
        <p:spPr>
          <a:xfrm>
            <a:off x="457200" y="548680"/>
            <a:ext cx="8229600" cy="5577483"/>
          </a:xfrm>
        </p:spPr>
        <p:txBody>
          <a:bodyPr/>
          <a:lstStyle/>
          <a:p>
            <a:r>
              <a:rPr lang="en-US" sz="2400" dirty="0">
                <a:latin typeface="Times New Roman" panose="02020603050405020304" pitchFamily="18" charset="0"/>
                <a:cs typeface="Times New Roman" panose="02020603050405020304" pitchFamily="18" charset="0"/>
              </a:rPr>
              <a:t>RS= 0 for sending Command to the LCD</a:t>
            </a:r>
          </a:p>
          <a:p>
            <a:r>
              <a:rPr lang="en-US" sz="2400" dirty="0">
                <a:latin typeface="Times New Roman" panose="02020603050405020304" pitchFamily="18" charset="0"/>
                <a:cs typeface="Times New Roman" panose="02020603050405020304" pitchFamily="18" charset="0"/>
              </a:rPr>
              <a:t>RS=1 for sending Data to the LCD</a:t>
            </a:r>
          </a:p>
          <a:p>
            <a:r>
              <a:rPr lang="en-US" sz="2400" dirty="0">
                <a:latin typeface="Times New Roman" panose="02020603050405020304" pitchFamily="18" charset="0"/>
                <a:cs typeface="Times New Roman" panose="02020603050405020304" pitchFamily="18" charset="0"/>
              </a:rPr>
              <a:t>R/W= 0 for reading from the LCD</a:t>
            </a:r>
          </a:p>
          <a:p>
            <a:r>
              <a:rPr lang="en-US" sz="2400" dirty="0">
                <a:latin typeface="Times New Roman" panose="02020603050405020304" pitchFamily="18" charset="0"/>
                <a:cs typeface="Times New Roman" panose="02020603050405020304" pitchFamily="18" charset="0"/>
              </a:rPr>
              <a:t>R/W=1 for writing to the LCD</a:t>
            </a:r>
          </a:p>
          <a:p>
            <a:r>
              <a:rPr lang="en-US" sz="2400" dirty="0">
                <a:latin typeface="Times New Roman" panose="02020603050405020304" pitchFamily="18" charset="0"/>
                <a:cs typeface="Times New Roman" panose="02020603050405020304" pitchFamily="18" charset="0"/>
              </a:rPr>
              <a:t>EN=0 for disabling the LCD</a:t>
            </a:r>
          </a:p>
          <a:p>
            <a:r>
              <a:rPr lang="en-US" sz="2400" dirty="0">
                <a:latin typeface="Times New Roman" panose="02020603050405020304" pitchFamily="18" charset="0"/>
                <a:cs typeface="Times New Roman" panose="02020603050405020304" pitchFamily="18" charset="0"/>
              </a:rPr>
              <a:t>EN=1 for enabling the LCD</a:t>
            </a:r>
          </a:p>
          <a:p>
            <a:endParaRPr lang="en-IN" dirty="0"/>
          </a:p>
        </p:txBody>
      </p:sp>
    </p:spTree>
    <p:extLst>
      <p:ext uri="{BB962C8B-B14F-4D97-AF65-F5344CB8AC3E}">
        <p14:creationId xmlns:p14="http://schemas.microsoft.com/office/powerpoint/2010/main" val="479803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sp>
        <p:nvSpPr>
          <p:cNvPr id="3" name="Content Placeholder 2"/>
          <p:cNvSpPr>
            <a:spLocks noGrp="1"/>
          </p:cNvSpPr>
          <p:nvPr>
            <p:ph idx="1"/>
          </p:nvPr>
        </p:nvSpPr>
        <p:spPr>
          <a:xfrm>
            <a:off x="457200" y="620688"/>
            <a:ext cx="8229600" cy="5505475"/>
          </a:xfrm>
        </p:spPr>
        <p:txBody>
          <a:bodyPr>
            <a:normAutofit/>
          </a:bodyPr>
          <a:lstStyle/>
          <a:p>
            <a:pPr algn="just"/>
            <a:r>
              <a:rPr lang="en-US" sz="2400" dirty="0">
                <a:latin typeface="Times New Roman" panose="02020603050405020304" pitchFamily="18" charset="0"/>
                <a:cs typeface="Times New Roman" panose="02020603050405020304" pitchFamily="18" charset="0"/>
              </a:rPr>
              <a:t>Lcd4_Clear() : These functions will clear the LCD screen when interfaced with 8051 in 4 bit mode.</a:t>
            </a:r>
          </a:p>
          <a:p>
            <a:pPr algn="just"/>
            <a:r>
              <a:rPr lang="en-US" sz="2400" dirty="0">
                <a:latin typeface="Times New Roman" panose="02020603050405020304" pitchFamily="18" charset="0"/>
                <a:cs typeface="Times New Roman" panose="02020603050405020304" pitchFamily="18" charset="0"/>
              </a:rPr>
              <a:t>Lcd4_Set_Cursor() : These functions are used to set the cursor position on the LCD screen. By using this function we can change the position of character and string displayed by the following functions.</a:t>
            </a:r>
          </a:p>
          <a:p>
            <a:pPr algn="just"/>
            <a:r>
              <a:rPr lang="en-US" sz="2400" dirty="0">
                <a:latin typeface="Times New Roman" panose="02020603050405020304" pitchFamily="18" charset="0"/>
                <a:cs typeface="Times New Roman" panose="02020603050405020304" pitchFamily="18" charset="0"/>
              </a:rPr>
              <a:t>Lcd4_Write_Char() : These functions are used to write a character to the LCD screen.</a:t>
            </a:r>
          </a:p>
          <a:p>
            <a:endParaRPr lang="en-IN" dirty="0"/>
          </a:p>
        </p:txBody>
      </p:sp>
    </p:spTree>
    <p:extLst>
      <p:ext uri="{BB962C8B-B14F-4D97-AF65-F5344CB8AC3E}">
        <p14:creationId xmlns:p14="http://schemas.microsoft.com/office/powerpoint/2010/main" val="1478109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a:p>
        </p:txBody>
      </p:sp>
      <p:sp>
        <p:nvSpPr>
          <p:cNvPr id="3" name="Content Placeholder 2"/>
          <p:cNvSpPr>
            <a:spLocks noGrp="1"/>
          </p:cNvSpPr>
          <p:nvPr>
            <p:ph idx="1"/>
          </p:nvPr>
        </p:nvSpPr>
        <p:spPr>
          <a:xfrm>
            <a:off x="457200" y="404664"/>
            <a:ext cx="8229600" cy="5721499"/>
          </a:xfrm>
        </p:spPr>
        <p:txBody>
          <a:bodyPr>
            <a:normAutofit/>
          </a:bodyPr>
          <a:lstStyle/>
          <a:p>
            <a:pPr algn="just"/>
            <a:r>
              <a:rPr lang="en-US" sz="2400" dirty="0">
                <a:latin typeface="Times New Roman" panose="02020603050405020304" pitchFamily="18" charset="0"/>
                <a:cs typeface="Times New Roman" panose="02020603050405020304" pitchFamily="18" charset="0"/>
              </a:rPr>
              <a:t>Lcd4_Shift_Left() : These functions are used to shift display left without changing the data in display RAM.</a:t>
            </a:r>
          </a:p>
          <a:p>
            <a:pPr algn="just"/>
            <a:r>
              <a:rPr lang="en-US" sz="2400" dirty="0">
                <a:latin typeface="Times New Roman" panose="02020603050405020304" pitchFamily="18" charset="0"/>
                <a:cs typeface="Times New Roman" panose="02020603050405020304" pitchFamily="18" charset="0"/>
              </a:rPr>
              <a:t>Lcd4_Shift_Right() : These functions are used to shift display right without changing the data in display RAM.</a:t>
            </a:r>
          </a:p>
          <a:p>
            <a:endParaRPr lang="en-IN" sz="2400" dirty="0"/>
          </a:p>
        </p:txBody>
      </p:sp>
      <p:pic>
        <p:nvPicPr>
          <p:cNvPr id="4" name="Picture 3" descr="LCD Interfacing_New1"/>
          <p:cNvPicPr>
            <a:picLocks noChangeAspect="1" noChangeArrowheads="1"/>
          </p:cNvPicPr>
          <p:nvPr/>
        </p:nvPicPr>
        <p:blipFill>
          <a:blip r:embed="rId2" cstate="print"/>
          <a:srcRect/>
          <a:stretch>
            <a:fillRect/>
          </a:stretch>
        </p:blipFill>
        <p:spPr bwMode="auto">
          <a:xfrm>
            <a:off x="457200" y="2209800"/>
            <a:ext cx="6934200" cy="3886200"/>
          </a:xfrm>
          <a:prstGeom prst="rect">
            <a:avLst/>
          </a:prstGeom>
          <a:noFill/>
          <a:ln w="9525">
            <a:noFill/>
            <a:miter lim="800000"/>
            <a:headEnd/>
            <a:tailEnd/>
          </a:ln>
        </p:spPr>
      </p:pic>
    </p:spTree>
    <p:extLst>
      <p:ext uri="{BB962C8B-B14F-4D97-AF65-F5344CB8AC3E}">
        <p14:creationId xmlns:p14="http://schemas.microsoft.com/office/powerpoint/2010/main" val="415387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457200" y="320357"/>
            <a:ext cx="8229600" cy="600424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pic>
        <p:nvPicPr>
          <p:cNvPr id="4" name="Content Placeholder 6"/>
          <p:cNvPicPr>
            <a:picLocks noGrp="1" noChangeAspect="1"/>
          </p:cNvPicPr>
          <p:nvPr>
            <p:ph idx="1"/>
          </p:nvPr>
        </p:nvPicPr>
        <p:blipFill rotWithShape="1">
          <a:blip r:embed="rId2"/>
          <a:srcRect t="1383"/>
          <a:stretch/>
        </p:blipFill>
        <p:spPr>
          <a:xfrm>
            <a:off x="457200" y="692696"/>
            <a:ext cx="8686800" cy="5433467"/>
          </a:xfrm>
          <a:prstGeom prst="rect">
            <a:avLst/>
          </a:prstGeom>
          <a:solidFill>
            <a:schemeClr val="accent1">
              <a:alpha val="45000"/>
            </a:schemeClr>
          </a:solidFill>
        </p:spPr>
      </p:pic>
    </p:spTree>
    <p:extLst>
      <p:ext uri="{BB962C8B-B14F-4D97-AF65-F5344CB8AC3E}">
        <p14:creationId xmlns:p14="http://schemas.microsoft.com/office/powerpoint/2010/main" val="711278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sp>
        <p:nvSpPr>
          <p:cNvPr id="3" name="Content Placeholder 2"/>
          <p:cNvSpPr>
            <a:spLocks noGrp="1"/>
          </p:cNvSpPr>
          <p:nvPr>
            <p:ph idx="1"/>
          </p:nvPr>
        </p:nvSpPr>
        <p:spPr>
          <a:xfrm>
            <a:off x="457200" y="548680"/>
            <a:ext cx="8229600" cy="5721499"/>
          </a:xfrm>
        </p:spPr>
        <p:txBody>
          <a:bodyPr>
            <a:normAutofit/>
          </a:bodyPr>
          <a:lstStyle/>
          <a:p>
            <a:pPr>
              <a:buNone/>
            </a:pPr>
            <a:r>
              <a:rPr lang="en-US" sz="2000" dirty="0"/>
              <a:t>#include "at89c51ed2.h"</a:t>
            </a:r>
          </a:p>
          <a:p>
            <a:pPr>
              <a:buNone/>
            </a:pPr>
            <a:r>
              <a:rPr lang="en-US" sz="2000" dirty="0"/>
              <a:t>#include &lt;</a:t>
            </a:r>
            <a:r>
              <a:rPr lang="en-US" sz="2000" dirty="0" err="1"/>
              <a:t>intrins.h</a:t>
            </a:r>
            <a:r>
              <a:rPr lang="en-US" sz="2000" dirty="0"/>
              <a:t>&gt;</a:t>
            </a:r>
          </a:p>
          <a:p>
            <a:pPr>
              <a:buNone/>
            </a:pPr>
            <a:endParaRPr lang="en-US" sz="2000" dirty="0"/>
          </a:p>
          <a:p>
            <a:pPr>
              <a:buNone/>
            </a:pPr>
            <a:r>
              <a:rPr lang="en-US" sz="2000" dirty="0"/>
              <a:t>// LCD FUNCTION PROTOTYPE</a:t>
            </a:r>
          </a:p>
          <a:p>
            <a:pPr>
              <a:buNone/>
            </a:pPr>
            <a:r>
              <a:rPr lang="en-US" sz="2000" dirty="0"/>
              <a:t>void </a:t>
            </a:r>
            <a:r>
              <a:rPr lang="en-US" sz="2000" dirty="0" err="1"/>
              <a:t>lcd_init</a:t>
            </a:r>
            <a:r>
              <a:rPr lang="en-US" sz="2000" dirty="0"/>
              <a:t>(void);</a:t>
            </a:r>
          </a:p>
          <a:p>
            <a:pPr>
              <a:buNone/>
            </a:pPr>
            <a:r>
              <a:rPr lang="en-US" sz="2000" dirty="0"/>
              <a:t>void </a:t>
            </a:r>
            <a:r>
              <a:rPr lang="en-US" sz="2000" dirty="0" err="1"/>
              <a:t>lcd_comm</a:t>
            </a:r>
            <a:r>
              <a:rPr lang="en-US" sz="2000" dirty="0"/>
              <a:t>(void); </a:t>
            </a:r>
          </a:p>
          <a:p>
            <a:pPr>
              <a:buNone/>
            </a:pPr>
            <a:r>
              <a:rPr lang="en-US" sz="2000" dirty="0"/>
              <a:t>void </a:t>
            </a:r>
            <a:r>
              <a:rPr lang="en-US" sz="2000" dirty="0" err="1"/>
              <a:t>lcd_data</a:t>
            </a:r>
            <a:r>
              <a:rPr lang="en-US" sz="2000" dirty="0"/>
              <a:t>(void);</a:t>
            </a:r>
          </a:p>
          <a:p>
            <a:pPr>
              <a:buNone/>
            </a:pPr>
            <a:endParaRPr lang="en-US" sz="2000" dirty="0"/>
          </a:p>
          <a:p>
            <a:pPr>
              <a:buNone/>
            </a:pPr>
            <a:r>
              <a:rPr lang="en-US" sz="2000" dirty="0"/>
              <a:t>unsigned char </a:t>
            </a:r>
            <a:r>
              <a:rPr lang="en-US" sz="2000" dirty="0" err="1"/>
              <a:t>xdata</a:t>
            </a:r>
            <a:r>
              <a:rPr lang="en-US" sz="2000" dirty="0"/>
              <a:t> </a:t>
            </a:r>
            <a:r>
              <a:rPr lang="en-US" sz="2000" dirty="0" err="1"/>
              <a:t>arr</a:t>
            </a:r>
            <a:r>
              <a:rPr lang="en-US" sz="2000" dirty="0"/>
              <a:t>[16]={“GITCSE"};</a:t>
            </a:r>
          </a:p>
          <a:p>
            <a:pPr>
              <a:buNone/>
            </a:pPr>
            <a:r>
              <a:rPr lang="en-US" sz="2000" dirty="0"/>
              <a:t>unsigned char temp1=0x00;</a:t>
            </a:r>
          </a:p>
          <a:p>
            <a:pPr>
              <a:buNone/>
            </a:pPr>
            <a:r>
              <a:rPr lang="en-US" sz="2000" dirty="0"/>
              <a:t>unsigned char temp2;</a:t>
            </a:r>
          </a:p>
          <a:p>
            <a:pPr>
              <a:buNone/>
            </a:pPr>
            <a:r>
              <a:rPr lang="en-US" sz="2000" dirty="0"/>
              <a:t>unsigned </a:t>
            </a:r>
            <a:r>
              <a:rPr lang="en-US" sz="2000" dirty="0" err="1"/>
              <a:t>int</a:t>
            </a:r>
            <a:r>
              <a:rPr lang="en-US" sz="2000" dirty="0"/>
              <a:t> </a:t>
            </a:r>
            <a:r>
              <a:rPr lang="en-US" sz="2000" dirty="0" err="1"/>
              <a:t>i</a:t>
            </a:r>
            <a:r>
              <a:rPr lang="en-US" sz="2000" dirty="0"/>
              <a:t>=0;</a:t>
            </a:r>
          </a:p>
          <a:p>
            <a:endParaRPr lang="en-IN" dirty="0"/>
          </a:p>
        </p:txBody>
      </p:sp>
    </p:spTree>
    <p:extLst>
      <p:ext uri="{BB962C8B-B14F-4D97-AF65-F5344CB8AC3E}">
        <p14:creationId xmlns:p14="http://schemas.microsoft.com/office/powerpoint/2010/main" val="1895938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0026"/>
          </a:xfrm>
        </p:spPr>
        <p:txBody>
          <a:bodyPr>
            <a:normAutofit fontScale="90000"/>
          </a:bodyPr>
          <a:lstStyle/>
          <a:p>
            <a:endParaRPr lang="en-IN" dirty="0"/>
          </a:p>
        </p:txBody>
      </p:sp>
      <p:sp>
        <p:nvSpPr>
          <p:cNvPr id="3" name="Content Placeholder 2"/>
          <p:cNvSpPr>
            <a:spLocks noGrp="1"/>
          </p:cNvSpPr>
          <p:nvPr>
            <p:ph idx="1"/>
          </p:nvPr>
        </p:nvSpPr>
        <p:spPr>
          <a:xfrm>
            <a:off x="457200" y="404664"/>
            <a:ext cx="8229600" cy="5721499"/>
          </a:xfrm>
        </p:spPr>
        <p:txBody>
          <a:bodyPr>
            <a:normAutofit fontScale="55000" lnSpcReduction="20000"/>
          </a:bodyPr>
          <a:lstStyle/>
          <a:p>
            <a:r>
              <a:rPr lang="en-US" sz="3800" dirty="0">
                <a:effectLst>
                  <a:outerShdw blurRad="38100" dist="38100" dir="2700000" algn="tl">
                    <a:srgbClr val="000000">
                      <a:alpha val="43137"/>
                    </a:srgbClr>
                  </a:outerShdw>
                </a:effectLst>
              </a:rPr>
              <a:t>void main(void)</a:t>
            </a:r>
          </a:p>
          <a:p>
            <a:r>
              <a:rPr lang="en-US" sz="3800" dirty="0">
                <a:effectLst>
                  <a:outerShdw blurRad="38100" dist="38100" dir="2700000" algn="tl">
                    <a:srgbClr val="000000">
                      <a:alpha val="43137"/>
                    </a:srgbClr>
                  </a:outerShdw>
                </a:effectLst>
              </a:rPr>
              <a:t>{</a:t>
            </a:r>
          </a:p>
          <a:p>
            <a:r>
              <a:rPr lang="en-US" sz="3800" dirty="0">
                <a:effectLst>
                  <a:outerShdw blurRad="38100" dist="38100" dir="2700000" algn="tl">
                    <a:srgbClr val="000000">
                      <a:alpha val="43137"/>
                    </a:srgbClr>
                  </a:outerShdw>
                </a:effectLst>
              </a:rPr>
              <a:t>	AUXR = 0x10;                                // Accessing Full XRAM</a:t>
            </a:r>
          </a:p>
          <a:p>
            <a:r>
              <a:rPr lang="en-US" sz="3800" dirty="0">
                <a:effectLst>
                  <a:outerShdw blurRad="38100" dist="38100" dir="2700000" algn="tl">
                    <a:srgbClr val="000000">
                      <a:alpha val="43137"/>
                    </a:srgbClr>
                  </a:outerShdw>
                </a:effectLst>
              </a:rPr>
              <a:t>       </a:t>
            </a:r>
            <a:r>
              <a:rPr lang="en-US" sz="3800" dirty="0" err="1">
                <a:effectLst>
                  <a:outerShdw blurRad="38100" dist="38100" dir="2700000" algn="tl">
                    <a:srgbClr val="000000">
                      <a:alpha val="43137"/>
                    </a:srgbClr>
                  </a:outerShdw>
                </a:effectLst>
              </a:rPr>
              <a:t>lcd_init</a:t>
            </a:r>
            <a:r>
              <a:rPr lang="en-US" sz="3800" dirty="0">
                <a:effectLst>
                  <a:outerShdw blurRad="38100" dist="38100" dir="2700000" algn="tl">
                    <a:srgbClr val="000000">
                      <a:alpha val="43137"/>
                    </a:srgbClr>
                  </a:outerShdw>
                </a:effectLst>
              </a:rPr>
              <a:t>();</a:t>
            </a:r>
          </a:p>
          <a:p>
            <a:r>
              <a:rPr lang="en-US" sz="3800" dirty="0">
                <a:effectLst>
                  <a:outerShdw blurRad="38100" dist="38100" dir="2700000" algn="tl">
                    <a:srgbClr val="000000">
                      <a:alpha val="43137"/>
                    </a:srgbClr>
                  </a:outerShdw>
                </a:effectLst>
              </a:rPr>
              <a:t>       temp1 = 0x80;                             // To display from the first line</a:t>
            </a:r>
          </a:p>
          <a:p>
            <a:r>
              <a:rPr lang="en-US" sz="3800" dirty="0">
                <a:effectLst>
                  <a:outerShdw blurRad="38100" dist="38100" dir="2700000" algn="tl">
                    <a:srgbClr val="000000">
                      <a:alpha val="43137"/>
                    </a:srgbClr>
                  </a:outerShdw>
                </a:effectLst>
              </a:rPr>
              <a:t>       </a:t>
            </a:r>
            <a:r>
              <a:rPr lang="en-US" sz="3800" dirty="0" err="1">
                <a:effectLst>
                  <a:outerShdw blurRad="38100" dist="38100" dir="2700000" algn="tl">
                    <a:srgbClr val="000000">
                      <a:alpha val="43137"/>
                    </a:srgbClr>
                  </a:outerShdw>
                </a:effectLst>
              </a:rPr>
              <a:t>lcd_comm</a:t>
            </a:r>
            <a:r>
              <a:rPr lang="en-US" sz="3800" dirty="0">
                <a:effectLst>
                  <a:outerShdw blurRad="38100" dist="38100" dir="2700000" algn="tl">
                    <a:srgbClr val="000000">
                      <a:alpha val="43137"/>
                    </a:srgbClr>
                  </a:outerShdw>
                </a:effectLst>
              </a:rPr>
              <a:t>();                               //  Command writing</a:t>
            </a:r>
          </a:p>
          <a:p>
            <a:r>
              <a:rPr lang="en-US" sz="3800" dirty="0">
                <a:effectLst>
                  <a:outerShdw blurRad="38100" dist="38100" dir="2700000" algn="tl">
                    <a:srgbClr val="000000">
                      <a:alpha val="43137"/>
                    </a:srgbClr>
                  </a:outerShdw>
                </a:effectLst>
              </a:rPr>
              <a:t>       for(</a:t>
            </a:r>
            <a:r>
              <a:rPr lang="en-US" sz="3800" dirty="0" err="1">
                <a:effectLst>
                  <a:outerShdw blurRad="38100" dist="38100" dir="2700000" algn="tl">
                    <a:srgbClr val="000000">
                      <a:alpha val="43137"/>
                    </a:srgbClr>
                  </a:outerShdw>
                </a:effectLst>
              </a:rPr>
              <a:t>i</a:t>
            </a:r>
            <a:r>
              <a:rPr lang="en-US" sz="3800" dirty="0">
                <a:effectLst>
                  <a:outerShdw blurRad="38100" dist="38100" dir="2700000" algn="tl">
                    <a:srgbClr val="000000">
                      <a:alpha val="43137"/>
                    </a:srgbClr>
                  </a:outerShdw>
                </a:effectLst>
              </a:rPr>
              <a:t>=0;i&lt;6;i++) </a:t>
            </a:r>
          </a:p>
          <a:p>
            <a:r>
              <a:rPr lang="en-US" sz="3800" dirty="0">
                <a:effectLst>
                  <a:outerShdw blurRad="38100" dist="38100" dir="2700000" algn="tl">
                    <a:srgbClr val="000000">
                      <a:alpha val="43137"/>
                    </a:srgbClr>
                  </a:outerShdw>
                </a:effectLst>
              </a:rPr>
              <a:t>	{</a:t>
            </a:r>
          </a:p>
          <a:p>
            <a:r>
              <a:rPr lang="en-US" sz="3800" dirty="0">
                <a:effectLst>
                  <a:outerShdw blurRad="38100" dist="38100" dir="2700000" algn="tl">
                    <a:srgbClr val="000000">
                      <a:alpha val="43137"/>
                    </a:srgbClr>
                  </a:outerShdw>
                </a:effectLst>
              </a:rPr>
              <a:t>		temp2 = </a:t>
            </a:r>
            <a:r>
              <a:rPr lang="en-US" sz="3800" dirty="0" err="1">
                <a:effectLst>
                  <a:outerShdw blurRad="38100" dist="38100" dir="2700000" algn="tl">
                    <a:srgbClr val="000000">
                      <a:alpha val="43137"/>
                    </a:srgbClr>
                  </a:outerShdw>
                </a:effectLst>
              </a:rPr>
              <a:t>arr</a:t>
            </a:r>
            <a:r>
              <a:rPr lang="en-US" sz="3800" dirty="0">
                <a:effectLst>
                  <a:outerShdw blurRad="38100" dist="38100" dir="2700000" algn="tl">
                    <a:srgbClr val="000000">
                      <a:alpha val="43137"/>
                    </a:srgbClr>
                  </a:outerShdw>
                </a:effectLst>
              </a:rPr>
              <a:t>[</a:t>
            </a:r>
            <a:r>
              <a:rPr lang="en-US" sz="3800" dirty="0" err="1">
                <a:effectLst>
                  <a:outerShdw blurRad="38100" dist="38100" dir="2700000" algn="tl">
                    <a:srgbClr val="000000">
                      <a:alpha val="43137"/>
                    </a:srgbClr>
                  </a:outerShdw>
                </a:effectLst>
              </a:rPr>
              <a:t>i</a:t>
            </a:r>
            <a:r>
              <a:rPr lang="en-US" sz="3800" dirty="0">
                <a:effectLst>
                  <a:outerShdw blurRad="38100" dist="38100" dir="2700000" algn="tl">
                    <a:srgbClr val="000000">
                      <a:alpha val="43137"/>
                    </a:srgbClr>
                  </a:outerShdw>
                </a:effectLst>
              </a:rPr>
              <a:t>];</a:t>
            </a:r>
          </a:p>
          <a:p>
            <a:r>
              <a:rPr lang="en-US" sz="3800" dirty="0">
                <a:effectLst>
                  <a:outerShdw blurRad="38100" dist="38100" dir="2700000" algn="tl">
                    <a:srgbClr val="000000">
                      <a:alpha val="43137"/>
                    </a:srgbClr>
                  </a:outerShdw>
                </a:effectLst>
              </a:rPr>
              <a:t>              </a:t>
            </a:r>
            <a:r>
              <a:rPr lang="en-US" sz="3800" dirty="0" err="1">
                <a:effectLst>
                  <a:outerShdw blurRad="38100" dist="38100" dir="2700000" algn="tl">
                    <a:srgbClr val="000000">
                      <a:alpha val="43137"/>
                    </a:srgbClr>
                  </a:outerShdw>
                </a:effectLst>
              </a:rPr>
              <a:t>lcd_data</a:t>
            </a:r>
            <a:r>
              <a:rPr lang="en-US" sz="3800" dirty="0">
                <a:effectLst>
                  <a:outerShdw blurRad="38100" dist="38100" dir="2700000" algn="tl">
                    <a:srgbClr val="000000">
                      <a:alpha val="43137"/>
                    </a:srgbClr>
                  </a:outerShdw>
                </a:effectLst>
              </a:rPr>
              <a:t>();                         // Data writing</a:t>
            </a:r>
          </a:p>
          <a:p>
            <a:r>
              <a:rPr lang="en-US" sz="3800" dirty="0">
                <a:effectLst>
                  <a:outerShdw blurRad="38100" dist="38100" dir="2700000" algn="tl">
                    <a:srgbClr val="000000">
                      <a:alpha val="43137"/>
                    </a:srgbClr>
                  </a:outerShdw>
                </a:effectLst>
              </a:rPr>
              <a:t>       }</a:t>
            </a:r>
          </a:p>
          <a:p>
            <a:r>
              <a:rPr lang="en-US" sz="3800" dirty="0">
                <a:effectLst>
                  <a:outerShdw blurRad="38100" dist="38100" dir="2700000" algn="tl">
                    <a:srgbClr val="000000">
                      <a:alpha val="43137"/>
                    </a:srgbClr>
                  </a:outerShdw>
                </a:effectLst>
              </a:rPr>
              <a:t>       while(1)</a:t>
            </a:r>
          </a:p>
          <a:p>
            <a:r>
              <a:rPr lang="en-US" sz="3800" dirty="0">
                <a:effectLst>
                  <a:outerShdw blurRad="38100" dist="38100" dir="2700000" algn="tl">
                    <a:srgbClr val="000000">
                      <a:alpha val="43137"/>
                    </a:srgbClr>
                  </a:outerShdw>
                </a:effectLst>
              </a:rPr>
              <a:t>   {</a:t>
            </a:r>
          </a:p>
          <a:p>
            <a:r>
              <a:rPr lang="en-US" sz="3800" dirty="0">
                <a:effectLst>
                  <a:outerShdw blurRad="38100" dist="38100" dir="2700000" algn="tl">
                    <a:srgbClr val="000000">
                      <a:alpha val="43137"/>
                    </a:srgbClr>
                  </a:outerShdw>
                </a:effectLst>
              </a:rPr>
              <a:t>   }</a:t>
            </a:r>
          </a:p>
          <a:p>
            <a:r>
              <a:rPr lang="en-US" sz="3800" dirty="0">
                <a:effectLst>
                  <a:outerShdw blurRad="38100" dist="38100" dir="2700000" algn="tl">
                    <a:srgbClr val="000000">
                      <a:alpha val="43137"/>
                    </a:srgbClr>
                  </a:outerShdw>
                </a:effectLst>
              </a:rPr>
              <a:t>  }</a:t>
            </a:r>
          </a:p>
          <a:p>
            <a:endParaRPr lang="en-IN" dirty="0"/>
          </a:p>
        </p:txBody>
      </p:sp>
    </p:spTree>
    <p:extLst>
      <p:ext uri="{BB962C8B-B14F-4D97-AF65-F5344CB8AC3E}">
        <p14:creationId xmlns:p14="http://schemas.microsoft.com/office/powerpoint/2010/main" val="2853148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marL="514350" indent="-514350"/>
            <a:r>
              <a:rPr lang="en-US" sz="2400" dirty="0" smtClean="0">
                <a:latin typeface="Times New Roman" panose="02020603050405020304" pitchFamily="18" charset="0"/>
                <a:cs typeface="Times New Roman" panose="02020603050405020304" pitchFamily="18" charset="0"/>
              </a:rPr>
              <a:t>Digital To Analog Converter</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4744"/>
            <a:ext cx="8229600" cy="5001419"/>
          </a:xfrm>
        </p:spPr>
        <p:txBody>
          <a:bodyPr>
            <a:normAutofit/>
          </a:bodyPr>
          <a:lstStyle/>
          <a:p>
            <a:r>
              <a:rPr lang="en-US" sz="1600" dirty="0">
                <a:latin typeface="Times New Roman" panose="02020603050405020304" pitchFamily="18" charset="0"/>
                <a:cs typeface="Times New Roman" panose="02020603050405020304" pitchFamily="18" charset="0"/>
              </a:rPr>
              <a:t>0800 is a 8-bit high speed current output digital to analog converter. </a:t>
            </a:r>
            <a:r>
              <a:rPr lang="en-US" sz="1600" dirty="0" smtClean="0">
                <a:latin typeface="Times New Roman" panose="02020603050405020304" pitchFamily="18" charset="0"/>
                <a:cs typeface="Times New Roman" panose="02020603050405020304" pitchFamily="18" charset="0"/>
              </a:rPr>
              <a:t>DAC </a:t>
            </a:r>
            <a:r>
              <a:rPr lang="en-US" sz="1600" dirty="0">
                <a:latin typeface="Times New Roman" panose="02020603050405020304" pitchFamily="18" charset="0"/>
                <a:cs typeface="Times New Roman" panose="02020603050405020304" pitchFamily="18" charset="0"/>
              </a:rPr>
              <a:t>0800 is used to convert the digital data into analog signal. </a:t>
            </a:r>
            <a:r>
              <a:rPr lang="en-US" sz="1600" dirty="0" smtClean="0">
                <a:latin typeface="Times New Roman" panose="02020603050405020304" pitchFamily="18" charset="0"/>
                <a:cs typeface="Times New Roman" panose="02020603050405020304" pitchFamily="18" charset="0"/>
              </a:rPr>
              <a:t>Digital </a:t>
            </a:r>
            <a:r>
              <a:rPr lang="en-US" sz="1600" dirty="0">
                <a:latin typeface="Times New Roman" panose="02020603050405020304" pitchFamily="18" charset="0"/>
                <a:cs typeface="Times New Roman" panose="02020603050405020304" pitchFamily="18" charset="0"/>
              </a:rPr>
              <a:t>data from any port is given to DAC input.</a:t>
            </a:r>
            <a:br>
              <a:rPr lang="en-US" sz="1600" dirty="0">
                <a:latin typeface="Times New Roman" panose="02020603050405020304" pitchFamily="18" charset="0"/>
                <a:cs typeface="Times New Roman" panose="02020603050405020304" pitchFamily="18" charset="0"/>
              </a:rPr>
            </a:br>
            <a:r>
              <a:rPr lang="en-US" sz="16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1600"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Picture 2" descr="DAC"/>
          <p:cNvPicPr>
            <a:picLocks noChangeAspect="1" noChangeArrowheads="1"/>
          </p:cNvPicPr>
          <p:nvPr/>
        </p:nvPicPr>
        <p:blipFill>
          <a:blip r:embed="rId2" cstate="print"/>
          <a:srcRect/>
          <a:stretch>
            <a:fillRect/>
          </a:stretch>
        </p:blipFill>
        <p:spPr bwMode="auto">
          <a:xfrm>
            <a:off x="1403648" y="1844823"/>
            <a:ext cx="6552727" cy="4281340"/>
          </a:xfrm>
          <a:prstGeom prst="rect">
            <a:avLst/>
          </a:prstGeom>
          <a:noFill/>
          <a:ln w="9525">
            <a:noFill/>
            <a:miter lim="800000"/>
            <a:headEnd/>
            <a:tailEnd/>
          </a:ln>
        </p:spPr>
      </p:pic>
    </p:spTree>
    <p:extLst>
      <p:ext uri="{BB962C8B-B14F-4D97-AF65-F5344CB8AC3E}">
        <p14:creationId xmlns:p14="http://schemas.microsoft.com/office/powerpoint/2010/main" val="3523789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For Square wave</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764704"/>
            <a:ext cx="8229600" cy="5361459"/>
          </a:xfrm>
        </p:spPr>
        <p:txBody>
          <a:bodyPr>
            <a:normAutofit lnSpcReduction="10000"/>
          </a:bodyPr>
          <a:lstStyle/>
          <a:p>
            <a:pPr>
              <a:buNone/>
            </a:pPr>
            <a:r>
              <a:rPr lang="en-US" sz="1800" dirty="0"/>
              <a:t>#include “at89c5ed2.h”</a:t>
            </a:r>
          </a:p>
          <a:p>
            <a:pPr>
              <a:buNone/>
            </a:pPr>
            <a:r>
              <a:rPr lang="en-US" sz="1800" dirty="0"/>
              <a:t>void delay(void);</a:t>
            </a:r>
          </a:p>
          <a:p>
            <a:pPr>
              <a:buNone/>
            </a:pPr>
            <a:r>
              <a:rPr lang="en-US" sz="1800" dirty="0"/>
              <a:t>void main ()</a:t>
            </a:r>
          </a:p>
          <a:p>
            <a:pPr>
              <a:buNone/>
            </a:pPr>
            <a:r>
              <a:rPr lang="en-US" sz="1800" dirty="0"/>
              <a:t>{       </a:t>
            </a:r>
          </a:p>
          <a:p>
            <a:pPr>
              <a:buNone/>
            </a:pPr>
            <a:r>
              <a:rPr lang="en-US" sz="1800" dirty="0"/>
              <a:t>	while(1)</a:t>
            </a:r>
          </a:p>
          <a:p>
            <a:pPr>
              <a:buNone/>
            </a:pPr>
            <a:r>
              <a:rPr lang="en-US" sz="1800" dirty="0"/>
              <a:t>    {</a:t>
            </a:r>
          </a:p>
          <a:p>
            <a:pPr>
              <a:buNone/>
            </a:pPr>
            <a:r>
              <a:rPr lang="en-US" sz="1800" dirty="0"/>
              <a:t>          P0 = 0x00;                 // program outputs 0 and 0xff alternatively to port P0 with a delay                   delay();</a:t>
            </a:r>
          </a:p>
          <a:p>
            <a:pPr>
              <a:buNone/>
            </a:pPr>
            <a:r>
              <a:rPr lang="en-US" sz="1800" dirty="0"/>
              <a:t>          P0 = 0xff;</a:t>
            </a:r>
          </a:p>
          <a:p>
            <a:pPr>
              <a:buNone/>
            </a:pPr>
            <a:r>
              <a:rPr lang="en-US" sz="1800" dirty="0"/>
              <a:t>           delay();</a:t>
            </a:r>
          </a:p>
          <a:p>
            <a:pPr>
              <a:buNone/>
            </a:pPr>
            <a:r>
              <a:rPr lang="en-US" sz="1800" dirty="0"/>
              <a:t>     }</a:t>
            </a:r>
          </a:p>
          <a:p>
            <a:pPr>
              <a:buNone/>
            </a:pPr>
            <a:r>
              <a:rPr lang="en-US" sz="1800" dirty="0"/>
              <a:t> }   </a:t>
            </a:r>
          </a:p>
          <a:p>
            <a:pPr>
              <a:buNone/>
            </a:pPr>
            <a:r>
              <a:rPr lang="en-US" sz="1800" dirty="0"/>
              <a:t>void delay(void)                   // function to generate delay</a:t>
            </a:r>
          </a:p>
          <a:p>
            <a:pPr>
              <a:buNone/>
            </a:pPr>
            <a:r>
              <a:rPr lang="en-US" sz="1800" dirty="0"/>
              <a:t>{</a:t>
            </a:r>
          </a:p>
          <a:p>
            <a:pPr>
              <a:buNone/>
            </a:pPr>
            <a:r>
              <a:rPr lang="en-US" sz="1800" dirty="0"/>
              <a:t>  </a:t>
            </a:r>
            <a:r>
              <a:rPr lang="en-US" sz="1800" dirty="0" err="1"/>
              <a:t>int</a:t>
            </a:r>
            <a:r>
              <a:rPr lang="en-US" sz="1800" dirty="0"/>
              <a:t> </a:t>
            </a:r>
            <a:r>
              <a:rPr lang="en-US" sz="1800" dirty="0" err="1"/>
              <a:t>i</a:t>
            </a:r>
            <a:r>
              <a:rPr lang="en-US" sz="1800" dirty="0"/>
              <a:t>;</a:t>
            </a:r>
          </a:p>
          <a:p>
            <a:pPr>
              <a:buNone/>
            </a:pPr>
            <a:r>
              <a:rPr lang="en-US" sz="1800" dirty="0"/>
              <a:t> for(</a:t>
            </a:r>
            <a:r>
              <a:rPr lang="en-US" sz="1800" dirty="0" err="1"/>
              <a:t>i</a:t>
            </a:r>
            <a:r>
              <a:rPr lang="en-US" sz="1800" dirty="0"/>
              <a:t>=0;i&lt;=300;i++);</a:t>
            </a:r>
          </a:p>
          <a:p>
            <a:pPr>
              <a:buNone/>
            </a:pPr>
            <a:r>
              <a:rPr lang="en-US" sz="1800" dirty="0"/>
              <a:t>  }</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36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2400" dirty="0">
                <a:solidFill>
                  <a:srgbClr val="FF0000"/>
                </a:solidFill>
                <a:effectLst>
                  <a:outerShdw blurRad="38100" dist="38100" dir="2700000" algn="tl">
                    <a:srgbClr val="000000">
                      <a:alpha val="43137"/>
                    </a:srgbClr>
                  </a:outerShdw>
                </a:effectLst>
              </a:rPr>
              <a:t>Code For Triangular wave</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08720"/>
            <a:ext cx="8229600" cy="5217443"/>
          </a:xfrm>
        </p:spPr>
        <p:txBody>
          <a:bodyPr>
            <a:normAutofit fontScale="70000" lnSpcReduction="20000"/>
          </a:bodyPr>
          <a:lstStyle/>
          <a:p>
            <a:pPr>
              <a:buNone/>
            </a:pPr>
            <a:r>
              <a:rPr lang="en-US" dirty="0"/>
              <a:t>#include “at89c51ed2.h</a:t>
            </a:r>
          </a:p>
          <a:p>
            <a:pPr>
              <a:buNone/>
            </a:pPr>
            <a:r>
              <a:rPr lang="en-US" dirty="0"/>
              <a:t>unsigned char count;</a:t>
            </a:r>
          </a:p>
          <a:p>
            <a:pPr>
              <a:buNone/>
            </a:pPr>
            <a:r>
              <a:rPr lang="en-US" dirty="0"/>
              <a:t>void main ()</a:t>
            </a:r>
          </a:p>
          <a:p>
            <a:pPr>
              <a:buNone/>
            </a:pPr>
            <a:r>
              <a:rPr lang="en-US" dirty="0"/>
              <a:t>{    </a:t>
            </a:r>
          </a:p>
          <a:p>
            <a:pPr>
              <a:buNone/>
            </a:pPr>
            <a:r>
              <a:rPr lang="en-US" dirty="0"/>
              <a:t>	 while(1)</a:t>
            </a:r>
          </a:p>
          <a:p>
            <a:pPr>
              <a:buNone/>
            </a:pPr>
            <a:r>
              <a:rPr lang="en-US" dirty="0"/>
              <a:t>       {      </a:t>
            </a:r>
          </a:p>
          <a:p>
            <a:pPr lvl="1">
              <a:buNone/>
            </a:pPr>
            <a:r>
              <a:rPr lang="en-US" dirty="0"/>
              <a:t> for(count=0;count!=0xff;count++)</a:t>
            </a:r>
          </a:p>
          <a:p>
            <a:pPr>
              <a:buNone/>
            </a:pPr>
            <a:r>
              <a:rPr lang="en-US" dirty="0"/>
              <a:t>               {     P0=count;</a:t>
            </a:r>
          </a:p>
          <a:p>
            <a:pPr>
              <a:buNone/>
            </a:pPr>
            <a:r>
              <a:rPr lang="en-US" dirty="0"/>
              <a:t>	         }</a:t>
            </a:r>
          </a:p>
          <a:p>
            <a:pPr>
              <a:buNone/>
            </a:pPr>
            <a:r>
              <a:rPr lang="en-US" dirty="0"/>
              <a:t>         for(count=0xff; count&gt;0;count--)</a:t>
            </a:r>
          </a:p>
          <a:p>
            <a:pPr>
              <a:buNone/>
            </a:pPr>
            <a:r>
              <a:rPr lang="en-US" dirty="0"/>
              <a:t>               {</a:t>
            </a:r>
          </a:p>
          <a:p>
            <a:pPr>
              <a:buNone/>
            </a:pPr>
            <a:r>
              <a:rPr lang="en-US" dirty="0"/>
              <a:t>                      P0=count;</a:t>
            </a:r>
          </a:p>
          <a:p>
            <a:pPr>
              <a:buNone/>
            </a:pPr>
            <a:r>
              <a:rPr lang="en-US" dirty="0"/>
              <a:t>               }</a:t>
            </a:r>
          </a:p>
          <a:p>
            <a:pPr>
              <a:buNone/>
            </a:pPr>
            <a:r>
              <a:rPr lang="en-US" dirty="0"/>
              <a:t>      }</a:t>
            </a:r>
          </a:p>
          <a:p>
            <a:pPr>
              <a:buNone/>
            </a:pPr>
            <a:r>
              <a:rPr lang="en-US" dirty="0"/>
              <a:t>}</a:t>
            </a: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32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anose="02020603050405020304" pitchFamily="18" charset="0"/>
                <a:cs typeface="Times New Roman" panose="02020603050405020304" pitchFamily="18" charset="0"/>
              </a:rPr>
              <a:t>Examples</a:t>
            </a:r>
            <a:endParaRPr lang="en-IN"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a:t>Interface DAC 0800 to generate the following waveforms:</a:t>
            </a:r>
          </a:p>
          <a:p>
            <a:pPr lvl="1"/>
            <a:r>
              <a:rPr lang="en-IN" dirty="0"/>
              <a:t>Positive RAMP wave</a:t>
            </a:r>
          </a:p>
          <a:p>
            <a:pPr lvl="1"/>
            <a:r>
              <a:rPr lang="en-IN" dirty="0"/>
              <a:t>Negative RAMP wave</a:t>
            </a:r>
          </a:p>
          <a:p>
            <a:r>
              <a:rPr lang="en-IN" dirty="0"/>
              <a:t>Develop the algorithm and 8051 Embedded ‘C’ code for the same.</a:t>
            </a:r>
          </a:p>
          <a:p>
            <a:pPr marL="0" indent="0">
              <a:buNone/>
            </a:pPr>
            <a:r>
              <a:rPr lang="en-IN" dirty="0"/>
              <a:t> </a:t>
            </a:r>
          </a:p>
          <a:p>
            <a:endParaRPr lang="en-IN" dirty="0"/>
          </a:p>
        </p:txBody>
      </p:sp>
    </p:spTree>
    <p:extLst>
      <p:ext uri="{BB962C8B-B14F-4D97-AF65-F5344CB8AC3E}">
        <p14:creationId xmlns:p14="http://schemas.microsoft.com/office/powerpoint/2010/main" val="30102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457200" y="533400"/>
            <a:ext cx="8229600" cy="5791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endParaRPr lang="en-US" dirty="0"/>
          </a:p>
        </p:txBody>
      </p:sp>
      <p:sp>
        <p:nvSpPr>
          <p:cNvPr id="3" name="Content Placeholder 2"/>
          <p:cNvSpPr>
            <a:spLocks noGrp="1"/>
          </p:cNvSpPr>
          <p:nvPr>
            <p:ph idx="1"/>
          </p:nvPr>
        </p:nvSpPr>
        <p:spPr>
          <a:xfrm>
            <a:off x="429491" y="609600"/>
            <a:ext cx="8229600" cy="5562600"/>
          </a:xfrm>
        </p:spPr>
        <p:txBody>
          <a:bodyPr>
            <a:normAutofit/>
          </a:bodyPr>
          <a:lstStyle/>
          <a:p>
            <a:r>
              <a:rPr lang="en-US" sz="2000" dirty="0" smtClean="0">
                <a:latin typeface="Times New Roman" panose="02020603050405020304" pitchFamily="18" charset="0"/>
                <a:cs typeface="Times New Roman" panose="02020603050405020304" pitchFamily="18" charset="0"/>
              </a:rPr>
              <a:t>Protocol </a:t>
            </a:r>
            <a:r>
              <a:rPr lang="en-US" sz="2000" dirty="0">
                <a:latin typeface="Times New Roman" panose="02020603050405020304" pitchFamily="18" charset="0"/>
                <a:cs typeface="Times New Roman" panose="02020603050405020304" pitchFamily="18" charset="0"/>
              </a:rPr>
              <a:t>is a set of rules agreed by both the sender and receiver </a:t>
            </a:r>
            <a:r>
              <a:rPr lang="en-US" sz="2000" dirty="0" smtClean="0">
                <a:latin typeface="Times New Roman" panose="02020603050405020304" pitchFamily="18" charset="0"/>
                <a:cs typeface="Times New Roman" panose="02020603050405020304" pitchFamily="18" charset="0"/>
              </a:rPr>
              <a:t>on, </a:t>
            </a:r>
          </a:p>
          <a:p>
            <a:r>
              <a:rPr lang="en-US" sz="2400" dirty="0" smtClean="0">
                <a:latin typeface="Times New Roman" panose="02020603050405020304" pitchFamily="18" charset="0"/>
                <a:cs typeface="Times New Roman" panose="02020603050405020304" pitchFamily="18" charset="0"/>
              </a:rPr>
              <a:t>How </a:t>
            </a:r>
            <a:r>
              <a:rPr lang="en-US" sz="2400" dirty="0">
                <a:latin typeface="Times New Roman" panose="02020603050405020304" pitchFamily="18" charset="0"/>
                <a:cs typeface="Times New Roman" panose="02020603050405020304" pitchFamily="18" charset="0"/>
              </a:rPr>
              <a:t>the data is packed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How </a:t>
            </a:r>
            <a:r>
              <a:rPr lang="en-US" sz="2400" dirty="0">
                <a:latin typeface="Times New Roman" panose="02020603050405020304" pitchFamily="18" charset="0"/>
                <a:cs typeface="Times New Roman" panose="02020603050405020304" pitchFamily="18" charset="0"/>
              </a:rPr>
              <a:t>many bits constitute a character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When </a:t>
            </a:r>
            <a:r>
              <a:rPr lang="en-US" sz="2400" dirty="0">
                <a:latin typeface="Times New Roman" panose="02020603050405020304" pitchFamily="18" charset="0"/>
                <a:cs typeface="Times New Roman" panose="02020603050405020304" pitchFamily="18" charset="0"/>
              </a:rPr>
              <a:t>the data begins and ends </a:t>
            </a:r>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synchronous </a:t>
            </a:r>
            <a:r>
              <a:rPr lang="en-US" sz="2400" dirty="0">
                <a:latin typeface="Times New Roman" panose="02020603050405020304" pitchFamily="18" charset="0"/>
                <a:cs typeface="Times New Roman" panose="02020603050405020304" pitchFamily="18" charset="0"/>
              </a:rPr>
              <a:t>serial data communication is widely used for character-oriented </a:t>
            </a:r>
            <a:r>
              <a:rPr lang="en-US" sz="2400" dirty="0" smtClean="0">
                <a:latin typeface="Times New Roman" panose="02020603050405020304" pitchFamily="18" charset="0"/>
                <a:cs typeface="Times New Roman" panose="02020603050405020304" pitchFamily="18" charset="0"/>
              </a:rPr>
              <a:t>transmissions; </a:t>
            </a:r>
          </a:p>
          <a:p>
            <a:r>
              <a:rPr lang="en-US" sz="2400" dirty="0" smtClean="0">
                <a:latin typeface="Times New Roman" panose="02020603050405020304" pitchFamily="18" charset="0"/>
                <a:cs typeface="Times New Roman" panose="02020603050405020304" pitchFamily="18" charset="0"/>
              </a:rPr>
              <a:t>Each </a:t>
            </a:r>
            <a:r>
              <a:rPr lang="en-US" sz="2400" dirty="0">
                <a:latin typeface="Times New Roman" panose="02020603050405020304" pitchFamily="18" charset="0"/>
                <a:cs typeface="Times New Roman" panose="02020603050405020304" pitchFamily="18" charset="0"/>
              </a:rPr>
              <a:t>character is placed in between start and stop bits, this is called framing </a:t>
            </a:r>
            <a:r>
              <a:rPr lang="en-US" sz="2400" dirty="0" smtClean="0">
                <a:latin typeface="Times New Roman" panose="02020603050405020304" pitchFamily="18" charset="0"/>
                <a:cs typeface="Times New Roman" panose="02020603050405020304" pitchFamily="18" charset="0"/>
              </a:rPr>
              <a:t>. </a:t>
            </a:r>
          </a:p>
          <a:p>
            <a:r>
              <a:rPr lang="en-US" sz="2400" dirty="0" smtClean="0">
                <a:latin typeface="Times New Roman" panose="02020603050405020304" pitchFamily="18" charset="0"/>
                <a:cs typeface="Times New Roman" panose="02020603050405020304" pitchFamily="18" charset="0"/>
              </a:rPr>
              <a:t>Block-oriented </a:t>
            </a:r>
            <a:r>
              <a:rPr lang="en-US" sz="2400" dirty="0">
                <a:latin typeface="Times New Roman" panose="02020603050405020304" pitchFamily="18" charset="0"/>
                <a:cs typeface="Times New Roman" panose="02020603050405020304" pitchFamily="18" charset="0"/>
              </a:rPr>
              <a:t>data transfers use the synchronous </a:t>
            </a:r>
            <a:r>
              <a:rPr lang="en-US" sz="2400" dirty="0" smtClean="0">
                <a:latin typeface="Times New Roman" panose="02020603050405020304" pitchFamily="18" charset="0"/>
                <a:cs typeface="Times New Roman" panose="02020603050405020304" pitchFamily="18" charset="0"/>
              </a:rPr>
              <a:t>method.</a:t>
            </a: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start bit is always one bit, but the stop bit can be one or two bits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457200" y="609600"/>
            <a:ext cx="8229600" cy="5791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609600"/>
            <a:ext cx="8229600" cy="5516563"/>
          </a:xfrm>
        </p:spPr>
        <p:txBody>
          <a:bodyPr/>
          <a:lstStyle/>
          <a:p>
            <a:pPr algn="just"/>
            <a:r>
              <a:rPr lang="en-US" sz="2800" dirty="0">
                <a:latin typeface="Times New Roman" panose="02020603050405020304" pitchFamily="18" charset="0"/>
                <a:cs typeface="Times New Roman" panose="02020603050405020304" pitchFamily="18" charset="0"/>
              </a:rPr>
              <a:t>The rate of data transfer in serial data communication is stated in bps (bits per second</a:t>
            </a:r>
            <a:r>
              <a:rPr lang="en-US" sz="2800"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Another </a:t>
            </a:r>
            <a:r>
              <a:rPr lang="en-US" sz="2800" dirty="0">
                <a:latin typeface="Times New Roman" panose="02020603050405020304" pitchFamily="18" charset="0"/>
                <a:cs typeface="Times New Roman" panose="02020603050405020304" pitchFamily="18" charset="0"/>
              </a:rPr>
              <a:t>widely used terminology for bps is baud </a:t>
            </a:r>
            <a:r>
              <a:rPr lang="en-US" sz="2800" dirty="0" smtClean="0">
                <a:latin typeface="Times New Roman" panose="02020603050405020304" pitchFamily="18" charset="0"/>
                <a:cs typeface="Times New Roman" panose="02020603050405020304" pitchFamily="18" charset="0"/>
              </a:rPr>
              <a:t>rate.  </a:t>
            </a:r>
            <a:r>
              <a:rPr lang="en-US" sz="2800" dirty="0">
                <a:latin typeface="Times New Roman" panose="02020603050405020304" pitchFamily="18" charset="0"/>
                <a:cs typeface="Times New Roman" panose="02020603050405020304" pitchFamily="18" charset="0"/>
              </a:rPr>
              <a:t>It is modem terminology and is defined as the number of signal changes per </a:t>
            </a:r>
            <a:r>
              <a:rPr lang="en-US" sz="2800" dirty="0" smtClean="0">
                <a:latin typeface="Times New Roman" panose="02020603050405020304" pitchFamily="18" charset="0"/>
                <a:cs typeface="Times New Roman" panose="02020603050405020304" pitchFamily="18" charset="0"/>
              </a:rPr>
              <a:t>second. </a:t>
            </a:r>
            <a:r>
              <a:rPr lang="en-US" sz="2800" dirty="0">
                <a:latin typeface="Times New Roman" panose="02020603050405020304" pitchFamily="18" charset="0"/>
                <a:cs typeface="Times New Roman" panose="02020603050405020304" pitchFamily="18" charset="0"/>
              </a:rPr>
              <a:t>In modems, there are occasions when a single change of signal transfers several bits of </a:t>
            </a:r>
            <a:r>
              <a:rPr lang="en-US" sz="2800" dirty="0" smtClean="0">
                <a:latin typeface="Times New Roman" panose="02020603050405020304" pitchFamily="18" charset="0"/>
                <a:cs typeface="Times New Roman" panose="02020603050405020304" pitchFamily="18" charset="0"/>
              </a:rPr>
              <a:t>data.</a:t>
            </a:r>
          </a:p>
          <a:p>
            <a:pPr algn="just"/>
            <a:r>
              <a:rPr lang="en-US" sz="2800" dirty="0" smtClean="0">
                <a:latin typeface="Times New Roman" panose="02020603050405020304" pitchFamily="18" charset="0"/>
                <a:cs typeface="Times New Roman" panose="02020603050405020304" pitchFamily="18" charset="0"/>
              </a:rPr>
              <a:t>As </a:t>
            </a:r>
            <a:r>
              <a:rPr lang="en-US" sz="2800" dirty="0">
                <a:latin typeface="Times New Roman" panose="02020603050405020304" pitchFamily="18" charset="0"/>
                <a:cs typeface="Times New Roman" panose="02020603050405020304" pitchFamily="18" charset="0"/>
              </a:rPr>
              <a:t>s far as the conductor wire is concerned, the baud rate and bps are the same, and we use the terms </a:t>
            </a:r>
            <a:r>
              <a:rPr lang="en-US" sz="2800" dirty="0" smtClean="0">
                <a:latin typeface="Times New Roman" panose="02020603050405020304" pitchFamily="18" charset="0"/>
                <a:cs typeface="Times New Roman" panose="02020603050405020304" pitchFamily="18" charset="0"/>
              </a:rPr>
              <a:t>interchangeably.  </a:t>
            </a:r>
            <a:endParaRPr lang="en-US" sz="28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304800"/>
            <a:ext cx="8229600" cy="5821363"/>
          </a:xfrm>
        </p:spPr>
        <p:txBody>
          <a:bodyPr>
            <a:normAutofit/>
          </a:bodyPr>
          <a:lstStyle/>
          <a:p>
            <a:pPr algn="just"/>
            <a:r>
              <a:rPr lang="en-US" sz="2400" dirty="0">
                <a:latin typeface="Times New Roman" panose="02020603050405020304" pitchFamily="18" charset="0"/>
                <a:cs typeface="Times New Roman" panose="02020603050405020304" pitchFamily="18" charset="0"/>
              </a:rPr>
              <a:t>The data transfer rate of given computer system depends on communication ports incorporated into that </a:t>
            </a:r>
            <a:r>
              <a:rPr lang="en-US" sz="2400" dirty="0" smtClean="0">
                <a:latin typeface="Times New Roman" panose="02020603050405020304" pitchFamily="18" charset="0"/>
                <a:cs typeface="Times New Roman" panose="02020603050405020304" pitchFamily="18" charset="0"/>
              </a:rPr>
              <a:t>system. </a:t>
            </a:r>
          </a:p>
          <a:p>
            <a:pPr algn="just"/>
            <a:r>
              <a:rPr lang="en-US" sz="2400" dirty="0" smtClean="0">
                <a:latin typeface="Times New Roman" panose="02020603050405020304" pitchFamily="18" charset="0"/>
                <a:cs typeface="Times New Roman" panose="02020603050405020304" pitchFamily="18" charset="0"/>
              </a:rPr>
              <a:t>IBM </a:t>
            </a:r>
            <a:r>
              <a:rPr lang="en-US" sz="2400" dirty="0">
                <a:latin typeface="Times New Roman" panose="02020603050405020304" pitchFamily="18" charset="0"/>
                <a:cs typeface="Times New Roman" panose="02020603050405020304" pitchFamily="18" charset="0"/>
              </a:rPr>
              <a:t>PC/XT could transfer data at the rate of 100 to 9600 </a:t>
            </a:r>
            <a:r>
              <a:rPr lang="en-US" sz="2400" dirty="0" smtClean="0">
                <a:latin typeface="Times New Roman" panose="02020603050405020304" pitchFamily="18" charset="0"/>
                <a:cs typeface="Times New Roman" panose="02020603050405020304" pitchFamily="18" charset="0"/>
              </a:rPr>
              <a:t>bps.</a:t>
            </a:r>
          </a:p>
          <a:p>
            <a:pPr algn="just"/>
            <a:r>
              <a:rPr lang="en-US" sz="2400" dirty="0" smtClean="0">
                <a:latin typeface="Times New Roman" panose="02020603050405020304" pitchFamily="18" charset="0"/>
                <a:cs typeface="Times New Roman" panose="02020603050405020304" pitchFamily="18" charset="0"/>
              </a:rPr>
              <a:t>Pentium-based </a:t>
            </a:r>
            <a:r>
              <a:rPr lang="en-US" sz="2400" dirty="0">
                <a:latin typeface="Times New Roman" panose="02020603050405020304" pitchFamily="18" charset="0"/>
                <a:cs typeface="Times New Roman" panose="02020603050405020304" pitchFamily="18" charset="0"/>
              </a:rPr>
              <a:t>PCs transfer data at rates as high as 56K </a:t>
            </a:r>
            <a:r>
              <a:rPr lang="en-US" sz="2400" dirty="0" smtClean="0">
                <a:latin typeface="Times New Roman" panose="02020603050405020304" pitchFamily="18" charset="0"/>
                <a:cs typeface="Times New Roman" panose="02020603050405020304" pitchFamily="18" charset="0"/>
              </a:rPr>
              <a:t>bps.</a:t>
            </a:r>
          </a:p>
          <a:p>
            <a:pPr algn="just"/>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asynchronous serial data communication, the baud rate is limited to 100K </a:t>
            </a:r>
            <a:r>
              <a:rPr lang="en-US" sz="2400" dirty="0" smtClean="0">
                <a:latin typeface="Times New Roman" panose="02020603050405020304" pitchFamily="18" charset="0"/>
                <a:cs typeface="Times New Roman" panose="02020603050405020304" pitchFamily="18" charset="0"/>
              </a:rPr>
              <a:t>bps.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1218</Words>
  <Application>Microsoft Office PowerPoint</Application>
  <PresentationFormat>On-screen Show (4:3)</PresentationFormat>
  <Paragraphs>156</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Office Theme</vt:lpstr>
      <vt:lpstr>UNIT 3                                                                        8 Hrs</vt:lpstr>
      <vt:lpstr>Basics of serial communication</vt:lpstr>
      <vt:lpstr>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programming the 8051 to transfer character bytes serially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Interfacing of LCD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To Analog Converter</vt:lpstr>
      <vt:lpstr>Code For Square wave</vt:lpstr>
      <vt:lpstr>Code For Triangular wave</vt:lpstr>
      <vt:lpstr>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SFR registers have addresses between 80H and FFH.  Not all the address space of 80 to FF is used by SFR. The unused locations 80H to FFH are reserved and must not be used by the 8051 programmer.</dc:title>
  <dc:creator>ssk</dc:creator>
  <cp:lastModifiedBy>admin</cp:lastModifiedBy>
  <cp:revision>110</cp:revision>
  <dcterms:created xsi:type="dcterms:W3CDTF">2022-04-16T19:45:49Z</dcterms:created>
  <dcterms:modified xsi:type="dcterms:W3CDTF">2022-06-11T05:01:26Z</dcterms:modified>
</cp:coreProperties>
</file>